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s/slide47.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slides/slide5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wmf" ContentType="image/x-wmf"/>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50.xml" ContentType="application/vnd.openxmlformats-officedocument.presentationml.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vml" ContentType="application/vnd.openxmlformats-officedocument.vmlDrawing"/>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4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Layouts/slideLayout7.xml" ContentType="application/vnd.openxmlformats-officedocument.presentationml.slideLayout+xml"/>
  <Default Extension="bin" ContentType="application/vnd.openxmlformats-officedocument.oleObject"/>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Override PartName="/ppt/slideLayouts/slideLayout3.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7" r:id="rId22"/>
    <p:sldId id="276"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 id="293" r:id="rId39"/>
    <p:sldId id="294" r:id="rId40"/>
    <p:sldId id="295" r:id="rId41"/>
    <p:sldId id="296" r:id="rId42"/>
    <p:sldId id="297" r:id="rId43"/>
    <p:sldId id="298" r:id="rId44"/>
    <p:sldId id="299" r:id="rId45"/>
    <p:sldId id="300" r:id="rId46"/>
    <p:sldId id="301" r:id="rId47"/>
    <p:sldId id="302" r:id="rId48"/>
    <p:sldId id="303" r:id="rId49"/>
    <p:sldId id="304" r:id="rId50"/>
    <p:sldId id="305" r:id="rId51"/>
    <p:sldId id="306" r:id="rId52"/>
    <p:sldId id="307" r:id="rId53"/>
    <p:sldId id="308" r:id="rId54"/>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872" autoAdjust="0"/>
  </p:normalViewPr>
  <p:slideViewPr>
    <p:cSldViewPr>
      <p:cViewPr varScale="1">
        <p:scale>
          <a:sx n="53" d="100"/>
          <a:sy n="53" d="100"/>
        </p:scale>
        <p:origin x="-96" y="-36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slide" Target="slides/slide53.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viewProps" Target="view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s>
</file>

<file path=ppt/drawings/_rels/vmlDrawing1.vml.rels><?xml version="1.0" encoding="UTF-8" standalone="yes"?>
<Relationships xmlns="http://schemas.openxmlformats.org/package/2006/relationships"><Relationship Id="rId3" Type="http://schemas.openxmlformats.org/officeDocument/2006/relationships/image" Target="../media/image3.wmf"/><Relationship Id="rId2" Type="http://schemas.openxmlformats.org/officeDocument/2006/relationships/image" Target="../media/image2.wmf"/><Relationship Id="rId1" Type="http://schemas.openxmlformats.org/officeDocument/2006/relationships/image" Target="../media/image1.wmf"/></Relationships>
</file>

<file path=ppt/drawings/_rels/vmlDrawing10.vml.rels><?xml version="1.0" encoding="UTF-8" standalone="yes"?>
<Relationships xmlns="http://schemas.openxmlformats.org/package/2006/relationships"><Relationship Id="rId1" Type="http://schemas.openxmlformats.org/officeDocument/2006/relationships/image" Target="../media/image15.wmf"/></Relationships>
</file>

<file path=ppt/drawings/_rels/vmlDrawing11.vml.rels><?xml version="1.0" encoding="UTF-8" standalone="yes"?>
<Relationships xmlns="http://schemas.openxmlformats.org/package/2006/relationships"><Relationship Id="rId2" Type="http://schemas.openxmlformats.org/officeDocument/2006/relationships/image" Target="../media/image17.wmf"/><Relationship Id="rId1" Type="http://schemas.openxmlformats.org/officeDocument/2006/relationships/image" Target="../media/image16.wmf"/></Relationships>
</file>

<file path=ppt/drawings/_rels/vmlDrawing12.vml.rels><?xml version="1.0" encoding="UTF-8" standalone="yes"?>
<Relationships xmlns="http://schemas.openxmlformats.org/package/2006/relationships"><Relationship Id="rId1" Type="http://schemas.openxmlformats.org/officeDocument/2006/relationships/image" Target="../media/image18.wmf"/></Relationships>
</file>

<file path=ppt/drawings/_rels/vmlDrawing13.vml.rels><?xml version="1.0" encoding="UTF-8" standalone="yes"?>
<Relationships xmlns="http://schemas.openxmlformats.org/package/2006/relationships"><Relationship Id="rId2" Type="http://schemas.openxmlformats.org/officeDocument/2006/relationships/image" Target="../media/image20.wmf"/><Relationship Id="rId1" Type="http://schemas.openxmlformats.org/officeDocument/2006/relationships/image" Target="../media/image19.wmf"/></Relationships>
</file>

<file path=ppt/drawings/_rels/vmlDrawing14.vml.rels><?xml version="1.0" encoding="UTF-8" standalone="yes"?>
<Relationships xmlns="http://schemas.openxmlformats.org/package/2006/relationships"><Relationship Id="rId1" Type="http://schemas.openxmlformats.org/officeDocument/2006/relationships/image" Target="../media/image21.wmf"/></Relationships>
</file>

<file path=ppt/drawings/_rels/vmlDrawing15.vml.rels><?xml version="1.0" encoding="UTF-8" standalone="yes"?>
<Relationships xmlns="http://schemas.openxmlformats.org/package/2006/relationships"><Relationship Id="rId1" Type="http://schemas.openxmlformats.org/officeDocument/2006/relationships/image" Target="../media/image22.wmf"/></Relationships>
</file>

<file path=ppt/drawings/_rels/vmlDrawing16.vml.rels><?xml version="1.0" encoding="UTF-8" standalone="yes"?>
<Relationships xmlns="http://schemas.openxmlformats.org/package/2006/relationships"><Relationship Id="rId1" Type="http://schemas.openxmlformats.org/officeDocument/2006/relationships/image" Target="../media/image23.wmf"/></Relationships>
</file>

<file path=ppt/drawings/_rels/vmlDrawing17.vml.rels><?xml version="1.0" encoding="UTF-8" standalone="yes"?>
<Relationships xmlns="http://schemas.openxmlformats.org/package/2006/relationships"><Relationship Id="rId1" Type="http://schemas.openxmlformats.org/officeDocument/2006/relationships/image" Target="../media/image24.wmf"/></Relationships>
</file>

<file path=ppt/drawings/_rels/vmlDrawing18.vml.rels><?xml version="1.0" encoding="UTF-8" standalone="yes"?>
<Relationships xmlns="http://schemas.openxmlformats.org/package/2006/relationships"><Relationship Id="rId2" Type="http://schemas.openxmlformats.org/officeDocument/2006/relationships/image" Target="../media/image26.wmf"/><Relationship Id="rId1" Type="http://schemas.openxmlformats.org/officeDocument/2006/relationships/image" Target="../media/image25.wmf"/></Relationships>
</file>

<file path=ppt/drawings/_rels/vmlDrawing19.vml.rels><?xml version="1.0" encoding="UTF-8" standalone="yes"?>
<Relationships xmlns="http://schemas.openxmlformats.org/package/2006/relationships"><Relationship Id="rId2" Type="http://schemas.openxmlformats.org/officeDocument/2006/relationships/image" Target="../media/image28.wmf"/><Relationship Id="rId1" Type="http://schemas.openxmlformats.org/officeDocument/2006/relationships/image" Target="../media/image27.wmf"/></Relationships>
</file>

<file path=ppt/drawings/_rels/vmlDrawing2.vml.rels><?xml version="1.0" encoding="UTF-8" standalone="yes"?>
<Relationships xmlns="http://schemas.openxmlformats.org/package/2006/relationships"><Relationship Id="rId3" Type="http://schemas.openxmlformats.org/officeDocument/2006/relationships/image" Target="../media/image6.wmf"/><Relationship Id="rId2" Type="http://schemas.openxmlformats.org/officeDocument/2006/relationships/image" Target="../media/image5.wmf"/><Relationship Id="rId1" Type="http://schemas.openxmlformats.org/officeDocument/2006/relationships/image" Target="../media/image4.wmf"/></Relationships>
</file>

<file path=ppt/drawings/_rels/vmlDrawing20.vml.rels><?xml version="1.0" encoding="UTF-8" standalone="yes"?>
<Relationships xmlns="http://schemas.openxmlformats.org/package/2006/relationships"><Relationship Id="rId2" Type="http://schemas.openxmlformats.org/officeDocument/2006/relationships/image" Target="../media/image30.wmf"/><Relationship Id="rId1" Type="http://schemas.openxmlformats.org/officeDocument/2006/relationships/image" Target="../media/image29.wmf"/></Relationships>
</file>

<file path=ppt/drawings/_rels/vmlDrawing21.vml.rels><?xml version="1.0" encoding="UTF-8" standalone="yes"?>
<Relationships xmlns="http://schemas.openxmlformats.org/package/2006/relationships"><Relationship Id="rId1" Type="http://schemas.openxmlformats.org/officeDocument/2006/relationships/image" Target="../media/image31.wmf"/></Relationships>
</file>

<file path=ppt/drawings/_rels/vmlDrawing22.vml.rels><?xml version="1.0" encoding="UTF-8" standalone="yes"?>
<Relationships xmlns="http://schemas.openxmlformats.org/package/2006/relationships"><Relationship Id="rId1" Type="http://schemas.openxmlformats.org/officeDocument/2006/relationships/image" Target="../media/image32.wmf"/></Relationships>
</file>

<file path=ppt/drawings/_rels/vmlDrawing23.vml.rels><?xml version="1.0" encoding="UTF-8" standalone="yes"?>
<Relationships xmlns="http://schemas.openxmlformats.org/package/2006/relationships"><Relationship Id="rId3" Type="http://schemas.openxmlformats.org/officeDocument/2006/relationships/image" Target="../media/image35.wmf"/><Relationship Id="rId2" Type="http://schemas.openxmlformats.org/officeDocument/2006/relationships/image" Target="../media/image34.wmf"/><Relationship Id="rId1" Type="http://schemas.openxmlformats.org/officeDocument/2006/relationships/image" Target="../media/image33.wmf"/></Relationships>
</file>

<file path=ppt/drawings/_rels/vmlDrawing24.vml.rels><?xml version="1.0" encoding="UTF-8" standalone="yes"?>
<Relationships xmlns="http://schemas.openxmlformats.org/package/2006/relationships"><Relationship Id="rId1" Type="http://schemas.openxmlformats.org/officeDocument/2006/relationships/image" Target="../media/image36.wmf"/></Relationships>
</file>

<file path=ppt/drawings/_rels/vmlDrawing25.vml.rels><?xml version="1.0" encoding="UTF-8" standalone="yes"?>
<Relationships xmlns="http://schemas.openxmlformats.org/package/2006/relationships"><Relationship Id="rId2" Type="http://schemas.openxmlformats.org/officeDocument/2006/relationships/image" Target="../media/image38.wmf"/><Relationship Id="rId1" Type="http://schemas.openxmlformats.org/officeDocument/2006/relationships/image" Target="../media/image37.wmf"/></Relationships>
</file>

<file path=ppt/drawings/_rels/vmlDrawing3.vml.rels><?xml version="1.0" encoding="UTF-8" standalone="yes"?>
<Relationships xmlns="http://schemas.openxmlformats.org/package/2006/relationships"><Relationship Id="rId2" Type="http://schemas.openxmlformats.org/officeDocument/2006/relationships/image" Target="../media/image8.wmf"/><Relationship Id="rId1" Type="http://schemas.openxmlformats.org/officeDocument/2006/relationships/image" Target="../media/image7.w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9.w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10.wmf"/></Relationships>
</file>

<file path=ppt/drawings/_rels/vmlDrawing6.vml.rels><?xml version="1.0" encoding="UTF-8" standalone="yes"?>
<Relationships xmlns="http://schemas.openxmlformats.org/package/2006/relationships"><Relationship Id="rId1" Type="http://schemas.openxmlformats.org/officeDocument/2006/relationships/image" Target="../media/image11.wmf"/></Relationships>
</file>

<file path=ppt/drawings/_rels/vmlDrawing7.vml.rels><?xml version="1.0" encoding="UTF-8" standalone="yes"?>
<Relationships xmlns="http://schemas.openxmlformats.org/package/2006/relationships"><Relationship Id="rId1" Type="http://schemas.openxmlformats.org/officeDocument/2006/relationships/image" Target="../media/image12.wmf"/></Relationships>
</file>

<file path=ppt/drawings/_rels/vmlDrawing8.vml.rels><?xml version="1.0" encoding="UTF-8" standalone="yes"?>
<Relationships xmlns="http://schemas.openxmlformats.org/package/2006/relationships"><Relationship Id="rId1" Type="http://schemas.openxmlformats.org/officeDocument/2006/relationships/image" Target="../media/image13.wmf"/></Relationships>
</file>

<file path=ppt/drawings/_rels/vmlDrawing9.vml.rels><?xml version="1.0" encoding="UTF-8" standalone="yes"?>
<Relationships xmlns="http://schemas.openxmlformats.org/package/2006/relationships"><Relationship Id="rId1" Type="http://schemas.openxmlformats.org/officeDocument/2006/relationships/image" Target="../media/image14.wmf"/></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15.04.2014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15.04.2014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15.04.2014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15.04.2014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5B106E36-FD25-4E2D-B0AA-010F637433A0}" type="datetimeFigureOut">
              <a:rPr lang="ru-RU" smtClean="0"/>
              <a:pPr/>
              <a:t>15.04.2014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5B106E36-FD25-4E2D-B0AA-010F637433A0}" type="datetimeFigureOut">
              <a:rPr lang="ru-RU" smtClean="0"/>
              <a:pPr/>
              <a:t>15.04.2014</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5B106E36-FD25-4E2D-B0AA-010F637433A0}" type="datetimeFigureOut">
              <a:rPr lang="ru-RU" smtClean="0"/>
              <a:pPr/>
              <a:t>15.04.2014</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5B106E36-FD25-4E2D-B0AA-010F637433A0}" type="datetimeFigureOut">
              <a:rPr lang="ru-RU" smtClean="0"/>
              <a:pPr/>
              <a:t>15.04.2014</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5B106E36-FD25-4E2D-B0AA-010F637433A0}" type="datetimeFigureOut">
              <a:rPr lang="ru-RU" smtClean="0"/>
              <a:pPr/>
              <a:t>15.04.2014</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5B106E36-FD25-4E2D-B0AA-010F637433A0}" type="datetimeFigureOut">
              <a:rPr lang="ru-RU" smtClean="0"/>
              <a:pPr/>
              <a:t>15.04.2014</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5B106E36-FD25-4E2D-B0AA-010F637433A0}" type="datetimeFigureOut">
              <a:rPr lang="ru-RU" smtClean="0"/>
              <a:pPr/>
              <a:t>15.04.2014</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4">
                <a:lumMod val="40000"/>
                <a:lumOff val="60000"/>
              </a:schemeClr>
            </a:gs>
            <a:gs pos="53000">
              <a:srgbClr val="D4DEFF"/>
            </a:gs>
            <a:gs pos="83000">
              <a:srgbClr val="D4DEFF"/>
            </a:gs>
            <a:gs pos="100000">
              <a:srgbClr val="96AB94"/>
            </a:gs>
          </a:gsLst>
          <a:lin ang="5400000" scaled="0"/>
          <a:tileRect/>
        </a:gra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106E36-FD25-4E2D-B0AA-010F637433A0}" type="datetimeFigureOut">
              <a:rPr lang="ru-RU" smtClean="0"/>
              <a:pPr/>
              <a:t>15.04.2014</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25C68B6-61C2-468F-89AB-4B9F7531AA68}"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oleObject" Target="../embeddings/oleObject9.bin"/><Relationship Id="rId2" Type="http://schemas.openxmlformats.org/officeDocument/2006/relationships/slideLayout" Target="../slideLayouts/slideLayout2.xml"/><Relationship Id="rId1" Type="http://schemas.openxmlformats.org/officeDocument/2006/relationships/vmlDrawing" Target="../drawings/vmlDrawing4.v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oleObject" Target="../embeddings/oleObject10.bin"/><Relationship Id="rId2" Type="http://schemas.openxmlformats.org/officeDocument/2006/relationships/slideLayout" Target="../slideLayouts/slideLayout2.xml"/><Relationship Id="rId1" Type="http://schemas.openxmlformats.org/officeDocument/2006/relationships/vmlDrawing" Target="../drawings/vmlDrawing5.v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oleObject" Target="../embeddings/oleObject11.bin"/><Relationship Id="rId2" Type="http://schemas.openxmlformats.org/officeDocument/2006/relationships/slideLayout" Target="../slideLayouts/slideLayout2.xml"/><Relationship Id="rId1" Type="http://schemas.openxmlformats.org/officeDocument/2006/relationships/vmlDrawing" Target="../drawings/vmlDrawing6.v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oleObject" Target="../embeddings/oleObject12.bin"/><Relationship Id="rId2" Type="http://schemas.openxmlformats.org/officeDocument/2006/relationships/slideLayout" Target="../slideLayouts/slideLayout2.xml"/><Relationship Id="rId1" Type="http://schemas.openxmlformats.org/officeDocument/2006/relationships/vmlDrawing" Target="../drawings/vmlDrawing7.vml"/></Relationships>
</file>

<file path=ppt/slides/_rels/slide21.xml.rels><?xml version="1.0" encoding="UTF-8" standalone="yes"?>
<Relationships xmlns="http://schemas.openxmlformats.org/package/2006/relationships"><Relationship Id="rId3" Type="http://schemas.openxmlformats.org/officeDocument/2006/relationships/oleObject" Target="../embeddings/oleObject13.bin"/><Relationship Id="rId2" Type="http://schemas.openxmlformats.org/officeDocument/2006/relationships/slideLayout" Target="../slideLayouts/slideLayout2.xml"/><Relationship Id="rId1" Type="http://schemas.openxmlformats.org/officeDocument/2006/relationships/vmlDrawing" Target="../drawings/vmlDrawing8.v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oleObject" Target="../embeddings/oleObject14.bin"/><Relationship Id="rId2" Type="http://schemas.openxmlformats.org/officeDocument/2006/relationships/slideLayout" Target="../slideLayouts/slideLayout2.xml"/><Relationship Id="rId1" Type="http://schemas.openxmlformats.org/officeDocument/2006/relationships/vmlDrawing" Target="../drawings/vmlDrawing9.vml"/></Relationships>
</file>

<file path=ppt/slides/_rels/slide25.xml.rels><?xml version="1.0" encoding="UTF-8" standalone="yes"?>
<Relationships xmlns="http://schemas.openxmlformats.org/package/2006/relationships"><Relationship Id="rId3" Type="http://schemas.openxmlformats.org/officeDocument/2006/relationships/oleObject" Target="../embeddings/oleObject15.bin"/><Relationship Id="rId2" Type="http://schemas.openxmlformats.org/officeDocument/2006/relationships/slideLayout" Target="../slideLayouts/slideLayout2.xml"/><Relationship Id="rId1" Type="http://schemas.openxmlformats.org/officeDocument/2006/relationships/vmlDrawing" Target="../drawings/vmlDrawing10.vml"/></Relationships>
</file>

<file path=ppt/slides/_rels/slide26.xml.rels><?xml version="1.0" encoding="UTF-8" standalone="yes"?>
<Relationships xmlns="http://schemas.openxmlformats.org/package/2006/relationships"><Relationship Id="rId3" Type="http://schemas.openxmlformats.org/officeDocument/2006/relationships/oleObject" Target="../embeddings/oleObject16.bin"/><Relationship Id="rId2" Type="http://schemas.openxmlformats.org/officeDocument/2006/relationships/slideLayout" Target="../slideLayouts/slideLayout2.xml"/><Relationship Id="rId1" Type="http://schemas.openxmlformats.org/officeDocument/2006/relationships/vmlDrawing" Target="../drawings/vmlDrawing11.vml"/><Relationship Id="rId4" Type="http://schemas.openxmlformats.org/officeDocument/2006/relationships/oleObject" Target="../embeddings/oleObject17.bin"/></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oleObject" Target="../embeddings/oleObject18.bin"/><Relationship Id="rId2" Type="http://schemas.openxmlformats.org/officeDocument/2006/relationships/slideLayout" Target="../slideLayouts/slideLayout2.xml"/><Relationship Id="rId1" Type="http://schemas.openxmlformats.org/officeDocument/2006/relationships/vmlDrawing" Target="../drawings/vmlDrawing12.vml"/></Relationships>
</file>

<file path=ppt/slides/_rels/slide29.xml.rels><?xml version="1.0" encoding="UTF-8" standalone="yes"?>
<Relationships xmlns="http://schemas.openxmlformats.org/package/2006/relationships"><Relationship Id="rId3" Type="http://schemas.openxmlformats.org/officeDocument/2006/relationships/oleObject" Target="../embeddings/oleObject19.bin"/><Relationship Id="rId2" Type="http://schemas.openxmlformats.org/officeDocument/2006/relationships/slideLayout" Target="../slideLayouts/slideLayout2.xml"/><Relationship Id="rId1" Type="http://schemas.openxmlformats.org/officeDocument/2006/relationships/vmlDrawing" Target="../drawings/vmlDrawing13.vml"/><Relationship Id="rId4" Type="http://schemas.openxmlformats.org/officeDocument/2006/relationships/oleObject" Target="../embeddings/oleObject20.bin"/></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oleObject" Target="../embeddings/oleObject21.bin"/><Relationship Id="rId2" Type="http://schemas.openxmlformats.org/officeDocument/2006/relationships/slideLayout" Target="../slideLayouts/slideLayout2.xml"/><Relationship Id="rId1" Type="http://schemas.openxmlformats.org/officeDocument/2006/relationships/vmlDrawing" Target="../drawings/vmlDrawing14.v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oleObject" Target="../embeddings/oleObject22.bin"/><Relationship Id="rId2" Type="http://schemas.openxmlformats.org/officeDocument/2006/relationships/slideLayout" Target="../slideLayouts/slideLayout2.xml"/><Relationship Id="rId1" Type="http://schemas.openxmlformats.org/officeDocument/2006/relationships/vmlDrawing" Target="../drawings/vmlDrawing15.v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oleObject" Target="../embeddings/oleObject23.bin"/><Relationship Id="rId2" Type="http://schemas.openxmlformats.org/officeDocument/2006/relationships/slideLayout" Target="../slideLayouts/slideLayout2.xml"/><Relationship Id="rId1" Type="http://schemas.openxmlformats.org/officeDocument/2006/relationships/vmlDrawing" Target="../drawings/vmlDrawing16.vml"/></Relationships>
</file>

<file path=ppt/slides/_rels/slide37.xml.rels><?xml version="1.0" encoding="UTF-8" standalone="yes"?>
<Relationships xmlns="http://schemas.openxmlformats.org/package/2006/relationships"><Relationship Id="rId3" Type="http://schemas.openxmlformats.org/officeDocument/2006/relationships/oleObject" Target="../embeddings/oleObject24.bin"/><Relationship Id="rId2" Type="http://schemas.openxmlformats.org/officeDocument/2006/relationships/slideLayout" Target="../slideLayouts/slideLayout2.xml"/><Relationship Id="rId1" Type="http://schemas.openxmlformats.org/officeDocument/2006/relationships/vmlDrawing" Target="../drawings/vmlDrawing17.vml"/></Relationships>
</file>

<file path=ppt/slides/_rels/slide38.xml.rels><?xml version="1.0" encoding="UTF-8" standalone="yes"?>
<Relationships xmlns="http://schemas.openxmlformats.org/package/2006/relationships"><Relationship Id="rId3" Type="http://schemas.openxmlformats.org/officeDocument/2006/relationships/oleObject" Target="../embeddings/oleObject25.bin"/><Relationship Id="rId2" Type="http://schemas.openxmlformats.org/officeDocument/2006/relationships/slideLayout" Target="../slideLayouts/slideLayout2.xml"/><Relationship Id="rId1" Type="http://schemas.openxmlformats.org/officeDocument/2006/relationships/vmlDrawing" Target="../drawings/vmlDrawing18.vml"/><Relationship Id="rId4" Type="http://schemas.openxmlformats.org/officeDocument/2006/relationships/oleObject" Target="../embeddings/oleObject26.bin"/></Relationships>
</file>

<file path=ppt/slides/_rels/slide39.xml.rels><?xml version="1.0" encoding="UTF-8" standalone="yes"?>
<Relationships xmlns="http://schemas.openxmlformats.org/package/2006/relationships"><Relationship Id="rId3" Type="http://schemas.openxmlformats.org/officeDocument/2006/relationships/oleObject" Target="../embeddings/oleObject27.bin"/><Relationship Id="rId2" Type="http://schemas.openxmlformats.org/officeDocument/2006/relationships/slideLayout" Target="../slideLayouts/slideLayout2.xml"/><Relationship Id="rId1" Type="http://schemas.openxmlformats.org/officeDocument/2006/relationships/vmlDrawing" Target="../drawings/vmlDrawing19.vml"/><Relationship Id="rId4" Type="http://schemas.openxmlformats.org/officeDocument/2006/relationships/oleObject" Target="../embeddings/oleObject28.bin"/></Relationships>
</file>

<file path=ppt/slides/_rels/slide4.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5" Type="http://schemas.openxmlformats.org/officeDocument/2006/relationships/oleObject" Target="../embeddings/oleObject3.bin"/><Relationship Id="rId4" Type="http://schemas.openxmlformats.org/officeDocument/2006/relationships/oleObject" Target="../embeddings/oleObject2.bin"/></Relationships>
</file>

<file path=ppt/slides/_rels/slide40.xml.rels><?xml version="1.0" encoding="UTF-8" standalone="yes"?>
<Relationships xmlns="http://schemas.openxmlformats.org/package/2006/relationships"><Relationship Id="rId3" Type="http://schemas.openxmlformats.org/officeDocument/2006/relationships/oleObject" Target="../embeddings/oleObject29.bin"/><Relationship Id="rId2" Type="http://schemas.openxmlformats.org/officeDocument/2006/relationships/slideLayout" Target="../slideLayouts/slideLayout2.xml"/><Relationship Id="rId1" Type="http://schemas.openxmlformats.org/officeDocument/2006/relationships/vmlDrawing" Target="../drawings/vmlDrawing20.vml"/><Relationship Id="rId4" Type="http://schemas.openxmlformats.org/officeDocument/2006/relationships/oleObject" Target="../embeddings/oleObject30.bin"/></Relationships>
</file>

<file path=ppt/slides/_rels/slide41.xml.rels><?xml version="1.0" encoding="UTF-8" standalone="yes"?>
<Relationships xmlns="http://schemas.openxmlformats.org/package/2006/relationships"><Relationship Id="rId3" Type="http://schemas.openxmlformats.org/officeDocument/2006/relationships/oleObject" Target="../embeddings/oleObject31.bin"/><Relationship Id="rId2" Type="http://schemas.openxmlformats.org/officeDocument/2006/relationships/slideLayout" Target="../slideLayouts/slideLayout2.xml"/><Relationship Id="rId1" Type="http://schemas.openxmlformats.org/officeDocument/2006/relationships/vmlDrawing" Target="../drawings/vmlDrawing21.v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3" Type="http://schemas.openxmlformats.org/officeDocument/2006/relationships/oleObject" Target="../embeddings/oleObject32.bin"/><Relationship Id="rId2" Type="http://schemas.openxmlformats.org/officeDocument/2006/relationships/slideLayout" Target="../slideLayouts/slideLayout2.xml"/><Relationship Id="rId1" Type="http://schemas.openxmlformats.org/officeDocument/2006/relationships/vmlDrawing" Target="../drawings/vmlDrawing22.v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3" Type="http://schemas.openxmlformats.org/officeDocument/2006/relationships/oleObject" Target="../embeddings/oleObject33.bin"/><Relationship Id="rId2" Type="http://schemas.openxmlformats.org/officeDocument/2006/relationships/slideLayout" Target="../slideLayouts/slideLayout2.xml"/><Relationship Id="rId1" Type="http://schemas.openxmlformats.org/officeDocument/2006/relationships/vmlDrawing" Target="../drawings/vmlDrawing23.vml"/><Relationship Id="rId5" Type="http://schemas.openxmlformats.org/officeDocument/2006/relationships/oleObject" Target="../embeddings/oleObject35.bin"/><Relationship Id="rId4" Type="http://schemas.openxmlformats.org/officeDocument/2006/relationships/oleObject" Target="../embeddings/oleObject34.bin"/></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3" Type="http://schemas.openxmlformats.org/officeDocument/2006/relationships/oleObject" Target="../embeddings/oleObject36.bin"/><Relationship Id="rId2" Type="http://schemas.openxmlformats.org/officeDocument/2006/relationships/slideLayout" Target="../slideLayouts/slideLayout2.xml"/><Relationship Id="rId1" Type="http://schemas.openxmlformats.org/officeDocument/2006/relationships/vmlDrawing" Target="../drawings/vmlDrawing24.v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3" Type="http://schemas.openxmlformats.org/officeDocument/2006/relationships/oleObject" Target="../embeddings/oleObject37.bin"/><Relationship Id="rId2" Type="http://schemas.openxmlformats.org/officeDocument/2006/relationships/slideLayout" Target="../slideLayouts/slideLayout2.xml"/><Relationship Id="rId1" Type="http://schemas.openxmlformats.org/officeDocument/2006/relationships/vmlDrawing" Target="../drawings/vmlDrawing25.vml"/><Relationship Id="rId4" Type="http://schemas.openxmlformats.org/officeDocument/2006/relationships/oleObject" Target="../embeddings/oleObject38.bin"/></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oleObject" Target="../embeddings/oleObject4.bin"/><Relationship Id="rId2" Type="http://schemas.openxmlformats.org/officeDocument/2006/relationships/slideLayout" Target="../slideLayouts/slideLayout2.xml"/><Relationship Id="rId1" Type="http://schemas.openxmlformats.org/officeDocument/2006/relationships/vmlDrawing" Target="../drawings/vmlDrawing2.vml"/><Relationship Id="rId5" Type="http://schemas.openxmlformats.org/officeDocument/2006/relationships/oleObject" Target="../embeddings/oleObject6.bin"/><Relationship Id="rId4" Type="http://schemas.openxmlformats.org/officeDocument/2006/relationships/oleObject" Target="../embeddings/oleObject5.bin"/></Relationships>
</file>

<file path=ppt/slides/_rels/slide7.xml.rels><?xml version="1.0" encoding="UTF-8" standalone="yes"?>
<Relationships xmlns="http://schemas.openxmlformats.org/package/2006/relationships"><Relationship Id="rId3" Type="http://schemas.openxmlformats.org/officeDocument/2006/relationships/oleObject" Target="../embeddings/oleObject7.bin"/><Relationship Id="rId2" Type="http://schemas.openxmlformats.org/officeDocument/2006/relationships/slideLayout" Target="../slideLayouts/slideLayout2.xml"/><Relationship Id="rId1" Type="http://schemas.openxmlformats.org/officeDocument/2006/relationships/vmlDrawing" Target="../drawings/vmlDrawing3.vml"/><Relationship Id="rId4" Type="http://schemas.openxmlformats.org/officeDocument/2006/relationships/oleObject" Target="../embeddings/oleObject8.bin"/></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857224" y="1285860"/>
            <a:ext cx="7772400" cy="1470025"/>
          </a:xfrm>
        </p:spPr>
        <p:txBody>
          <a:bodyPr>
            <a:normAutofit fontScale="90000"/>
          </a:bodyPr>
          <a:lstStyle/>
          <a:p>
            <a:r>
              <a:rPr lang="ru-RU" b="1" dirty="0" smtClean="0">
                <a:latin typeface="Times New Roman" pitchFamily="18" charset="0"/>
                <a:cs typeface="Times New Roman" pitchFamily="18" charset="0"/>
              </a:rPr>
              <a:t>АНАЛИЗ ФИНАНСОВОЙ УСТОЙЧИВОСТИ И ПЛАТЕЖЕСПОСОБНОСТИ</a:t>
            </a:r>
            <a:r>
              <a:rPr lang="ru-RU" dirty="0" smtClean="0">
                <a:latin typeface="Times New Roman" pitchFamily="18" charset="0"/>
                <a:cs typeface="Times New Roman" pitchFamily="18" charset="0"/>
              </a:rPr>
              <a:t/>
            </a:r>
            <a:br>
              <a:rPr lang="ru-RU" dirty="0" smtClean="0">
                <a:latin typeface="Times New Roman" pitchFamily="18" charset="0"/>
                <a:cs typeface="Times New Roman" pitchFamily="18" charset="0"/>
              </a:rPr>
            </a:br>
            <a:endParaRPr lang="ru-RU" dirty="0">
              <a:latin typeface="Times New Roman" pitchFamily="18" charset="0"/>
              <a:cs typeface="Times New Roman" pitchFamily="18" charset="0"/>
            </a:endParaRPr>
          </a:p>
        </p:txBody>
      </p:sp>
      <p:sp>
        <p:nvSpPr>
          <p:cNvPr id="3" name="Подзаголовок 2"/>
          <p:cNvSpPr>
            <a:spLocks noGrp="1"/>
          </p:cNvSpPr>
          <p:nvPr>
            <p:ph type="subTitle" idx="1"/>
          </p:nvPr>
        </p:nvSpPr>
        <p:spPr>
          <a:xfrm>
            <a:off x="428596" y="3571876"/>
            <a:ext cx="8501122" cy="2428892"/>
          </a:xfrm>
        </p:spPr>
        <p:txBody>
          <a:bodyPr>
            <a:normAutofit fontScale="85000" lnSpcReduction="20000"/>
          </a:bodyPr>
          <a:lstStyle/>
          <a:p>
            <a:r>
              <a:rPr lang="ru-RU" dirty="0" smtClean="0">
                <a:latin typeface="Times New Roman" pitchFamily="18" charset="0"/>
                <a:cs typeface="Times New Roman" pitchFamily="18" charset="0"/>
              </a:rPr>
              <a:t> </a:t>
            </a:r>
          </a:p>
          <a:p>
            <a:pPr marL="514350" lvl="0" indent="-514350" algn="l">
              <a:buFont typeface="+mj-lt"/>
              <a:buAutoNum type="arabicPeriod"/>
            </a:pPr>
            <a:r>
              <a:rPr lang="ru-RU" i="1" dirty="0" smtClean="0">
                <a:solidFill>
                  <a:schemeClr val="tx1"/>
                </a:solidFill>
                <a:latin typeface="Times New Roman" pitchFamily="18" charset="0"/>
                <a:cs typeface="Times New Roman" pitchFamily="18" charset="0"/>
              </a:rPr>
              <a:t>Анализ абсолютных показателей финансовой устойчивости</a:t>
            </a:r>
            <a:endParaRPr lang="ru-RU" dirty="0" smtClean="0">
              <a:solidFill>
                <a:schemeClr val="tx1"/>
              </a:solidFill>
              <a:latin typeface="Times New Roman" pitchFamily="18" charset="0"/>
              <a:cs typeface="Times New Roman" pitchFamily="18" charset="0"/>
            </a:endParaRPr>
          </a:p>
          <a:p>
            <a:pPr marL="514350" lvl="0" indent="-514350" algn="l">
              <a:buFont typeface="+mj-lt"/>
              <a:buAutoNum type="arabicPeriod"/>
            </a:pPr>
            <a:r>
              <a:rPr lang="ru-RU" i="1" dirty="0" smtClean="0">
                <a:solidFill>
                  <a:schemeClr val="tx1"/>
                </a:solidFill>
                <a:latin typeface="Times New Roman" pitchFamily="18" charset="0"/>
                <a:cs typeface="Times New Roman" pitchFamily="18" charset="0"/>
              </a:rPr>
              <a:t>Относительные показатели финансовой устойчивости</a:t>
            </a:r>
            <a:endParaRPr lang="ru-RU" dirty="0" smtClean="0">
              <a:solidFill>
                <a:schemeClr val="tx1"/>
              </a:solidFill>
              <a:latin typeface="Times New Roman" pitchFamily="18" charset="0"/>
              <a:cs typeface="Times New Roman" pitchFamily="18" charset="0"/>
            </a:endParaRPr>
          </a:p>
          <a:p>
            <a:pPr marL="514350" lvl="0" indent="-514350" algn="l">
              <a:buFont typeface="+mj-lt"/>
              <a:buAutoNum type="arabicPeriod"/>
            </a:pPr>
            <a:r>
              <a:rPr lang="ru-RU" i="1" dirty="0" smtClean="0">
                <a:solidFill>
                  <a:schemeClr val="tx1"/>
                </a:solidFill>
                <a:latin typeface="Times New Roman" pitchFamily="18" charset="0"/>
                <a:cs typeface="Times New Roman" pitchFamily="18" charset="0"/>
              </a:rPr>
              <a:t>Анализ платежеспособности и ликвидности</a:t>
            </a:r>
            <a:endParaRPr lang="ru-RU" dirty="0" smtClean="0">
              <a:solidFill>
                <a:schemeClr val="tx1"/>
              </a:solidFill>
              <a:latin typeface="Times New Roman" pitchFamily="18" charset="0"/>
              <a:cs typeface="Times New Roman" pitchFamily="18" charset="0"/>
            </a:endParaRPr>
          </a:p>
          <a:p>
            <a:endParaRPr lang="ru-RU" dirty="0">
              <a:latin typeface="Times New Roman" pitchFamily="18" charset="0"/>
              <a:cs typeface="Times New Roman" pitchFamily="18"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357166"/>
            <a:ext cx="8229600" cy="5768997"/>
          </a:xfrm>
        </p:spPr>
        <p:txBody>
          <a:bodyPr>
            <a:normAutofit fontScale="92500" lnSpcReduction="10000"/>
          </a:bodyPr>
          <a:lstStyle/>
          <a:p>
            <a:pPr>
              <a:buNone/>
            </a:pPr>
            <a:r>
              <a:rPr lang="ru-RU" dirty="0" smtClean="0">
                <a:latin typeface="Times New Roman" pitchFamily="18" charset="0"/>
                <a:cs typeface="Times New Roman" pitchFamily="18" charset="0"/>
              </a:rPr>
              <a:t>Для углубленного исследования финансовой устойчивости организации привлекаются данные формы Приложения к бухгалтерскому балансу и учетных регистров, на основании которых устанавливаются суммы неплатежей и выявляются их причины.</a:t>
            </a:r>
          </a:p>
          <a:p>
            <a:pPr>
              <a:buNone/>
            </a:pPr>
            <a:r>
              <a:rPr lang="ru-RU" dirty="0" smtClean="0">
                <a:latin typeface="Times New Roman" pitchFamily="18" charset="0"/>
                <a:cs typeface="Times New Roman" pitchFamily="18" charset="0"/>
              </a:rPr>
              <a:t>Для стабилизации финансового состояния необходимо:</a:t>
            </a:r>
          </a:p>
          <a:p>
            <a:r>
              <a:rPr lang="ru-RU" dirty="0" smtClean="0">
                <a:latin typeface="Times New Roman" pitchFamily="18" charset="0"/>
                <a:cs typeface="Times New Roman" pitchFamily="18" charset="0"/>
              </a:rPr>
              <a:t>- увеличить долю собственного капитала в оборотных активах;</a:t>
            </a:r>
          </a:p>
          <a:p>
            <a:r>
              <a:rPr lang="ru-RU" dirty="0" smtClean="0">
                <a:latin typeface="Times New Roman" pitchFamily="18" charset="0"/>
                <a:cs typeface="Times New Roman" pitchFamily="18" charset="0"/>
              </a:rPr>
              <a:t>- снизить остатки товарно-материальных ценностей за счет реализации малоподвижных или неиспользуемых запасов.</a:t>
            </a:r>
          </a:p>
          <a:p>
            <a:endParaRPr lang="ru-RU" dirty="0">
              <a:latin typeface="Times New Roman" pitchFamily="18" charset="0"/>
              <a:cs typeface="Times New Roman" pitchFamily="18"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57158" y="2928934"/>
            <a:ext cx="8229600" cy="1143000"/>
          </a:xfrm>
        </p:spPr>
        <p:txBody>
          <a:bodyPr>
            <a:normAutofit fontScale="90000"/>
          </a:bodyPr>
          <a:lstStyle/>
          <a:p>
            <a:r>
              <a:rPr lang="ru-RU" i="1" dirty="0" smtClean="0">
                <a:latin typeface="Times New Roman" pitchFamily="18" charset="0"/>
                <a:cs typeface="Times New Roman" pitchFamily="18" charset="0"/>
              </a:rPr>
              <a:t>2. Относительные показатели финансовой устойчивости</a:t>
            </a:r>
            <a:r>
              <a:rPr lang="ru-RU" dirty="0" smtClean="0"/>
              <a:t/>
            </a:r>
            <a:br>
              <a:rPr lang="ru-RU" dirty="0" smtClean="0"/>
            </a:br>
            <a:r>
              <a:rPr lang="ru-RU" i="1" dirty="0" smtClean="0"/>
              <a:t> </a:t>
            </a:r>
            <a:r>
              <a:rPr lang="ru-RU" dirty="0" smtClean="0"/>
              <a:t/>
            </a:r>
            <a:br>
              <a:rPr lang="ru-RU" dirty="0" smtClean="0"/>
            </a:br>
            <a:endParaRPr lang="ru-RU"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285728"/>
            <a:ext cx="8229600" cy="5840435"/>
          </a:xfrm>
        </p:spPr>
        <p:txBody>
          <a:bodyPr>
            <a:normAutofit fontScale="85000" lnSpcReduction="10000"/>
          </a:bodyPr>
          <a:lstStyle/>
          <a:p>
            <a:pPr>
              <a:buNone/>
            </a:pPr>
            <a:r>
              <a:rPr lang="ru-RU" dirty="0" smtClean="0">
                <a:latin typeface="Times New Roman" pitchFamily="18" charset="0"/>
                <a:cs typeface="Times New Roman" pitchFamily="18" charset="0"/>
              </a:rPr>
              <a:t>В современных условиях весьма важное значение приобретает финансовая независимость организации от внешних заемных источников. Величина собственного капитала характеризует запас финансовой устойчивости организации, если она превышает величину заемного капитала.</a:t>
            </a:r>
          </a:p>
          <a:p>
            <a:pPr>
              <a:buNone/>
            </a:pPr>
            <a:endParaRPr lang="ru-RU" dirty="0" smtClean="0">
              <a:latin typeface="Times New Roman" pitchFamily="18" charset="0"/>
              <a:cs typeface="Times New Roman" pitchFamily="18" charset="0"/>
            </a:endParaRPr>
          </a:p>
          <a:p>
            <a:pPr>
              <a:buNone/>
            </a:pPr>
            <a:r>
              <a:rPr lang="ru-RU" dirty="0" smtClean="0">
                <a:latin typeface="Times New Roman" pitchFamily="18" charset="0"/>
                <a:cs typeface="Times New Roman" pitchFamily="18" charset="0"/>
              </a:rPr>
              <a:t>Финансовая устойчивость оценивается по соотношению собственного и заемного капитала, темпам накопления собственного капитала в результате текущей и финансовой деятельности, мобильных и иммобилизованных средств организации, степени обеспеченности материальных оборотных средств собственным капиталом.</a:t>
            </a:r>
          </a:p>
          <a:p>
            <a:endParaRPr lang="ru-RU" dirty="0">
              <a:latin typeface="Times New Roman" pitchFamily="18" charset="0"/>
              <a:cs typeface="Times New Roman" pitchFamily="18"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642918"/>
            <a:ext cx="8401080" cy="5715039"/>
          </a:xfrm>
        </p:spPr>
        <p:txBody>
          <a:bodyPr>
            <a:normAutofit fontScale="70000" lnSpcReduction="20000"/>
          </a:bodyPr>
          <a:lstStyle/>
          <a:p>
            <a:pPr>
              <a:buNone/>
            </a:pPr>
            <a:r>
              <a:rPr lang="ru-RU" sz="3400" dirty="0" smtClean="0">
                <a:latin typeface="Times New Roman" pitchFamily="18" charset="0"/>
                <a:cs typeface="Times New Roman" pitchFamily="18" charset="0"/>
              </a:rPr>
              <a:t>    Устойчивость финансового состояния организации характеризуется системой относительных показателей — финансовых коэффициентов, которые рассчитываются в виде соотношений абсолютных показателей актива и пассива баланса. Финансовые коэффициенты анализируют, сравнивая их с базисными величинами, а также изучая их динамику за отчетный период и за несколько лет.</a:t>
            </a:r>
          </a:p>
          <a:p>
            <a:pPr>
              <a:buNone/>
            </a:pPr>
            <a:endParaRPr lang="ru-RU" sz="3400" dirty="0" smtClean="0">
              <a:latin typeface="Times New Roman" pitchFamily="18" charset="0"/>
              <a:cs typeface="Times New Roman" pitchFamily="18" charset="0"/>
            </a:endParaRPr>
          </a:p>
          <a:p>
            <a:pPr>
              <a:buNone/>
            </a:pPr>
            <a:endParaRPr lang="ru-RU" sz="3400" dirty="0" smtClean="0">
              <a:latin typeface="Times New Roman" pitchFamily="18" charset="0"/>
              <a:cs typeface="Times New Roman" pitchFamily="18" charset="0"/>
            </a:endParaRPr>
          </a:p>
          <a:p>
            <a:pPr>
              <a:buNone/>
            </a:pPr>
            <a:r>
              <a:rPr lang="ru-RU" sz="3400" dirty="0" smtClean="0">
                <a:latin typeface="Times New Roman" pitchFamily="18" charset="0"/>
                <a:cs typeface="Times New Roman" pitchFamily="18" charset="0"/>
              </a:rPr>
              <a:t>     В качестве базисных величин могут быть использованы собственные показатели за прошлый год, среднеотраслевые показатели, а также показатели наиболее перспективных организаций. В качестве базы сравнения могут также служить теоретически обоснованные или полученные путем экспертных оценок величины, характеризующие оптимальные или критические (пороговые) с точки зрения устойчивости финансового состояния значения показателей.</a:t>
            </a:r>
            <a:endParaRPr lang="ru-RU" dirty="0">
              <a:latin typeface="Times New Roman" pitchFamily="18" charset="0"/>
              <a:cs typeface="Times New Roman" pitchFamily="18"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0" y="571480"/>
            <a:ext cx="9144000" cy="5554683"/>
          </a:xfrm>
        </p:spPr>
        <p:txBody>
          <a:bodyPr>
            <a:normAutofit lnSpcReduction="10000"/>
          </a:bodyPr>
          <a:lstStyle/>
          <a:p>
            <a:pPr>
              <a:buNone/>
            </a:pPr>
            <a:r>
              <a:rPr lang="ru-RU" sz="2800" dirty="0" smtClean="0">
                <a:latin typeface="Times New Roman" pitchFamily="18" charset="0"/>
                <a:cs typeface="Times New Roman" pitchFamily="18" charset="0"/>
              </a:rPr>
              <a:t>    Одним из важнейших показателей, характеризующих финансовую устойчивость организации, ее независимость от заемного капитала, является коэффициент автономии, который вычисляется как отношение собственного капитала (СК) к общей сумме финансирования по формуле:</a:t>
            </a:r>
          </a:p>
          <a:p>
            <a:pPr>
              <a:buNone/>
            </a:pPr>
            <a:endParaRPr lang="ru-RU" dirty="0" smtClean="0">
              <a:latin typeface="Times New Roman" pitchFamily="18" charset="0"/>
              <a:cs typeface="Times New Roman" pitchFamily="18" charset="0"/>
            </a:endParaRPr>
          </a:p>
          <a:p>
            <a:pPr>
              <a:buNone/>
            </a:pPr>
            <a:endParaRPr lang="ru-RU" dirty="0" smtClean="0">
              <a:latin typeface="Times New Roman" pitchFamily="18" charset="0"/>
              <a:cs typeface="Times New Roman" pitchFamily="18" charset="0"/>
            </a:endParaRPr>
          </a:p>
          <a:p>
            <a:pPr>
              <a:buNone/>
            </a:pPr>
            <a:endParaRPr lang="ru-RU" dirty="0" smtClean="0">
              <a:latin typeface="Times New Roman" pitchFamily="18" charset="0"/>
              <a:cs typeface="Times New Roman" pitchFamily="18" charset="0"/>
            </a:endParaRPr>
          </a:p>
          <a:p>
            <a:pPr>
              <a:buNone/>
            </a:pPr>
            <a:r>
              <a:rPr lang="ru-RU" dirty="0" smtClean="0">
                <a:latin typeface="Times New Roman" pitchFamily="18" charset="0"/>
                <a:cs typeface="Times New Roman" pitchFamily="18" charset="0"/>
              </a:rPr>
              <a:t>где     СК – собственный капитал,</a:t>
            </a:r>
          </a:p>
          <a:p>
            <a:pPr>
              <a:buNone/>
            </a:pPr>
            <a:r>
              <a:rPr lang="ru-RU" dirty="0" smtClean="0">
                <a:latin typeface="Times New Roman" pitchFamily="18" charset="0"/>
                <a:cs typeface="Times New Roman" pitchFamily="18" charset="0"/>
              </a:rPr>
              <a:t>            ВБ – валюта баланса.</a:t>
            </a:r>
          </a:p>
          <a:p>
            <a:endParaRPr lang="ru-RU" dirty="0">
              <a:latin typeface="Times New Roman" pitchFamily="18" charset="0"/>
              <a:cs typeface="Times New Roman" pitchFamily="18" charset="0"/>
            </a:endParaRPr>
          </a:p>
        </p:txBody>
      </p:sp>
      <p:graphicFrame>
        <p:nvGraphicFramePr>
          <p:cNvPr id="4098" name="Object 2"/>
          <p:cNvGraphicFramePr>
            <a:graphicFrameLocks noChangeAspect="1"/>
          </p:cNvGraphicFramePr>
          <p:nvPr/>
        </p:nvGraphicFramePr>
        <p:xfrm>
          <a:off x="1071538" y="3254692"/>
          <a:ext cx="3286148" cy="1164236"/>
        </p:xfrm>
        <a:graphic>
          <a:graphicData uri="http://schemas.openxmlformats.org/presentationml/2006/ole">
            <p:oleObj spid="_x0000_s4098" name="Формула" r:id="rId3" imgW="711000" imgH="393480" progId="Equation.3">
              <p:embed/>
            </p:oleObj>
          </a:graphicData>
        </a:graphic>
      </p:graphicFrame>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357158" y="0"/>
            <a:ext cx="8258204" cy="5786477"/>
          </a:xfrm>
        </p:spPr>
        <p:txBody>
          <a:bodyPr>
            <a:noAutofit/>
          </a:bodyPr>
          <a:lstStyle/>
          <a:p>
            <a:r>
              <a:rPr lang="ru-RU" sz="2400" dirty="0" smtClean="0">
                <a:latin typeface="Times New Roman" pitchFamily="18" charset="0"/>
                <a:cs typeface="Times New Roman" pitchFamily="18" charset="0"/>
              </a:rPr>
              <a:t>Он показывает долю собственного капитала, авансированного для осуществления уставной деятельности, в общей сумме всех средств организации. Чем выше доля собственного капитала, тем больше у организации шансов справиться с непредвиденными обстоятельствами в условиях рыночной экономики.</a:t>
            </a:r>
          </a:p>
          <a:p>
            <a:pPr>
              <a:buNone/>
            </a:pPr>
            <a:endParaRPr lang="ru-RU" sz="2400" dirty="0" smtClean="0">
              <a:latin typeface="Times New Roman" pitchFamily="18" charset="0"/>
              <a:cs typeface="Times New Roman" pitchFamily="18" charset="0"/>
            </a:endParaRPr>
          </a:p>
          <a:p>
            <a:r>
              <a:rPr lang="ru-RU" sz="2400" dirty="0" smtClean="0">
                <a:latin typeface="Times New Roman" pitchFamily="18" charset="0"/>
                <a:cs typeface="Times New Roman" pitchFamily="18" charset="0"/>
              </a:rPr>
              <a:t>Минимальное пороговое значение коэффициента автономии на уровне 0,5 означает, что все обязательства организации могут быть покрыты его собственным капиталом. Уровень автономии важен не только для самой организации, но и для ее кредиторов. Рост коэффициента автономии свидетельствует об увеличении финансовой независимости, повышает гарантии погашения организацией своих обязательств и расширяет возможности для привлечения средств со стороны. В мировой практике этот коэффициент зафиксирован на достаточно высоком уровне - 0,6-0,7.</a:t>
            </a:r>
          </a:p>
          <a:p>
            <a:endParaRPr lang="ru-RU" sz="2400" dirty="0">
              <a:latin typeface="Times New Roman" pitchFamily="18" charset="0"/>
              <a:cs typeface="Times New Roman" pitchFamily="18" charset="0"/>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642918"/>
            <a:ext cx="8229600" cy="5483245"/>
          </a:xfrm>
        </p:spPr>
        <p:txBody>
          <a:bodyPr>
            <a:normAutofit fontScale="70000" lnSpcReduction="20000"/>
          </a:bodyPr>
          <a:lstStyle/>
          <a:p>
            <a:pPr>
              <a:buNone/>
            </a:pPr>
            <a:r>
              <a:rPr lang="ru-RU" dirty="0" smtClean="0">
                <a:latin typeface="Times New Roman" pitchFamily="18" charset="0"/>
                <a:cs typeface="Times New Roman" pitchFamily="18" charset="0"/>
              </a:rPr>
              <a:t>     Коэффициент автономии дополняется коэффициентом соотношения заемного и собственного капитала, определяемым как отношение величины внешних обязательств к сумме собственного капитала:</a:t>
            </a:r>
          </a:p>
          <a:p>
            <a:pPr>
              <a:buNone/>
            </a:pPr>
            <a:endParaRPr lang="ru-RU" dirty="0" smtClean="0">
              <a:latin typeface="Times New Roman" pitchFamily="18" charset="0"/>
              <a:cs typeface="Times New Roman" pitchFamily="18" charset="0"/>
            </a:endParaRPr>
          </a:p>
          <a:p>
            <a:pPr>
              <a:buNone/>
            </a:pPr>
            <a:endParaRPr lang="ru-RU" dirty="0" smtClean="0">
              <a:latin typeface="Times New Roman" pitchFamily="18" charset="0"/>
              <a:cs typeface="Times New Roman" pitchFamily="18" charset="0"/>
            </a:endParaRPr>
          </a:p>
          <a:p>
            <a:pPr>
              <a:buNone/>
            </a:pPr>
            <a:endParaRPr lang="ru-RU" dirty="0" smtClean="0">
              <a:latin typeface="Times New Roman" pitchFamily="18" charset="0"/>
              <a:cs typeface="Times New Roman" pitchFamily="18" charset="0"/>
            </a:endParaRPr>
          </a:p>
          <a:p>
            <a:pPr>
              <a:buNone/>
            </a:pPr>
            <a:r>
              <a:rPr lang="ru-RU" dirty="0" smtClean="0">
                <a:latin typeface="Times New Roman" pitchFamily="18" charset="0"/>
                <a:cs typeface="Times New Roman" pitchFamily="18" charset="0"/>
              </a:rPr>
              <a:t>      где ЗК – заемный капитал</a:t>
            </a:r>
          </a:p>
          <a:p>
            <a:pPr>
              <a:buNone/>
            </a:pPr>
            <a:r>
              <a:rPr lang="ru-RU" dirty="0" smtClean="0">
                <a:latin typeface="Times New Roman" pitchFamily="18" charset="0"/>
                <a:cs typeface="Times New Roman" pitchFamily="18" charset="0"/>
              </a:rPr>
              <a:t>     </a:t>
            </a:r>
          </a:p>
          <a:p>
            <a:pPr>
              <a:buNone/>
            </a:pPr>
            <a:r>
              <a:rPr lang="ru-RU" dirty="0" smtClean="0">
                <a:latin typeface="Times New Roman" pitchFamily="18" charset="0"/>
                <a:cs typeface="Times New Roman" pitchFamily="18" charset="0"/>
              </a:rPr>
              <a:t>     Коэффициент соотношения заемного и собственного капитала показывает, сколько заемного капитала привлечено на 1 руб. собственного капитала, вложенного в активы. Нормальным считается соотношение 1: 2, при котором примерно 33% общего финансирования сформировано за счет заемных средств.</a:t>
            </a:r>
          </a:p>
          <a:p>
            <a:pPr>
              <a:buNone/>
            </a:pPr>
            <a:endParaRPr lang="ru-RU" dirty="0" smtClean="0">
              <a:latin typeface="Times New Roman" pitchFamily="18" charset="0"/>
              <a:cs typeface="Times New Roman" pitchFamily="18" charset="0"/>
            </a:endParaRPr>
          </a:p>
          <a:p>
            <a:pPr>
              <a:buNone/>
            </a:pPr>
            <a:r>
              <a:rPr lang="ru-RU" dirty="0" smtClean="0">
                <a:latin typeface="Times New Roman" pitchFamily="18" charset="0"/>
                <a:cs typeface="Times New Roman" pitchFamily="18" charset="0"/>
              </a:rPr>
              <a:t>      Если полученное соотношение превышает нормальное, то оно называется высоким, а если оно ниже порогового, то низким.</a:t>
            </a:r>
          </a:p>
          <a:p>
            <a:pPr>
              <a:buNone/>
            </a:pPr>
            <a:endParaRPr lang="ru-RU" dirty="0">
              <a:latin typeface="Times New Roman" pitchFamily="18" charset="0"/>
              <a:cs typeface="Times New Roman" pitchFamily="18" charset="0"/>
            </a:endParaRPr>
          </a:p>
        </p:txBody>
      </p:sp>
      <p:graphicFrame>
        <p:nvGraphicFramePr>
          <p:cNvPr id="5122" name="Object 2"/>
          <p:cNvGraphicFramePr>
            <a:graphicFrameLocks noChangeAspect="1"/>
          </p:cNvGraphicFramePr>
          <p:nvPr/>
        </p:nvGraphicFramePr>
        <p:xfrm>
          <a:off x="857224" y="1704345"/>
          <a:ext cx="1428760" cy="903909"/>
        </p:xfrm>
        <a:graphic>
          <a:graphicData uri="http://schemas.openxmlformats.org/presentationml/2006/ole">
            <p:oleObj spid="_x0000_s5122" name="Формула" r:id="rId3" imgW="622080" imgH="393480" progId="Equation.3">
              <p:embed/>
            </p:oleObj>
          </a:graphicData>
        </a:graphic>
      </p:graphicFrame>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500042"/>
            <a:ext cx="8229600" cy="5626121"/>
          </a:xfrm>
        </p:spPr>
        <p:txBody>
          <a:bodyPr>
            <a:normAutofit fontScale="92500" lnSpcReduction="10000"/>
          </a:bodyPr>
          <a:lstStyle/>
          <a:p>
            <a:r>
              <a:rPr lang="ru-RU" dirty="0" smtClean="0">
                <a:latin typeface="Times New Roman" pitchFamily="18" charset="0"/>
                <a:cs typeface="Times New Roman" pitchFamily="18" charset="0"/>
              </a:rPr>
              <a:t>Коэффициент соотношения заемного и собственного капитала показывает, сколько заемного капитала привлечено на 1 руб. собственного капитала, вложенного в активы. Нормальным считается соотношение 1: 2, при котором примерно 33% общего финансирования сформировано за счет заемных средств.</a:t>
            </a:r>
          </a:p>
          <a:p>
            <a:pPr>
              <a:buNone/>
            </a:pPr>
            <a:endParaRPr lang="ru-RU" dirty="0" smtClean="0">
              <a:latin typeface="Times New Roman" pitchFamily="18" charset="0"/>
              <a:cs typeface="Times New Roman" pitchFamily="18" charset="0"/>
            </a:endParaRPr>
          </a:p>
          <a:p>
            <a:r>
              <a:rPr lang="ru-RU" dirty="0" smtClean="0">
                <a:latin typeface="Times New Roman" pitchFamily="18" charset="0"/>
                <a:cs typeface="Times New Roman" pitchFamily="18" charset="0"/>
              </a:rPr>
              <a:t>Если полученное соотношение превышает нормальное, то оно называется высоким, а если оно ниже порогового, то низким.</a:t>
            </a:r>
          </a:p>
          <a:p>
            <a:endParaRPr lang="ru-RU" dirty="0">
              <a:latin typeface="Times New Roman" pitchFamily="18" charset="0"/>
              <a:cs typeface="Times New Roman" pitchFamily="18" charset="0"/>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428604"/>
            <a:ext cx="8229600" cy="5572164"/>
          </a:xfrm>
        </p:spPr>
        <p:txBody>
          <a:bodyPr>
            <a:normAutofit fontScale="77500" lnSpcReduction="20000"/>
          </a:bodyPr>
          <a:lstStyle/>
          <a:p>
            <a:pPr>
              <a:buNone/>
            </a:pPr>
            <a:r>
              <a:rPr lang="ru-RU" dirty="0" smtClean="0">
                <a:latin typeface="Times New Roman" pitchFamily="18" charset="0"/>
                <a:cs typeface="Times New Roman" pitchFamily="18" charset="0"/>
              </a:rPr>
              <a:t>    Коэффициент соотношения заемного и собственного капитала является наиболее нестабильным из всех показателей финансовой устойчивости. Его расчет по состоянию на какую-то дату недостаточен для оценки финансовой независимости организации, требуется дополнительно определить скорость оборота материальных оборотных средств и дебиторской задолженности за анализируемый период.</a:t>
            </a:r>
          </a:p>
          <a:p>
            <a:pPr>
              <a:buNone/>
            </a:pPr>
            <a:endParaRPr lang="ru-RU" dirty="0" smtClean="0">
              <a:latin typeface="Times New Roman" pitchFamily="18" charset="0"/>
              <a:cs typeface="Times New Roman" pitchFamily="18" charset="0"/>
            </a:endParaRPr>
          </a:p>
          <a:p>
            <a:pPr>
              <a:buNone/>
            </a:pPr>
            <a:endParaRPr lang="ru-RU" dirty="0" smtClean="0">
              <a:latin typeface="Times New Roman" pitchFamily="18" charset="0"/>
              <a:cs typeface="Times New Roman" pitchFamily="18" charset="0"/>
            </a:endParaRPr>
          </a:p>
          <a:p>
            <a:pPr>
              <a:buNone/>
            </a:pPr>
            <a:r>
              <a:rPr lang="ru-RU" dirty="0" smtClean="0">
                <a:latin typeface="Times New Roman" pitchFamily="18" charset="0"/>
                <a:cs typeface="Times New Roman" pitchFamily="18" charset="0"/>
              </a:rPr>
              <a:t>    При замедлении оборачиваемости материальных оборотных средств и более высокой оборачиваемости дебиторской задолженности коэффициент соотношения заемных и собственных средств может значительно превышать единицу, в то время как нормальное его ограничение составляет Кс &lt; 1.</a:t>
            </a:r>
            <a:endParaRPr lang="ru-RU" dirty="0">
              <a:latin typeface="Times New Roman" pitchFamily="18" charset="0"/>
              <a:cs typeface="Times New Roman" pitchFamily="18" charset="0"/>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1000108"/>
            <a:ext cx="8229600" cy="5126055"/>
          </a:xfrm>
        </p:spPr>
        <p:txBody>
          <a:bodyPr/>
          <a:lstStyle/>
          <a:p>
            <a:pPr>
              <a:buNone/>
            </a:pPr>
            <a:r>
              <a:rPr lang="ru-RU" dirty="0" smtClean="0">
                <a:latin typeface="Times New Roman" pitchFamily="18" charset="0"/>
                <a:cs typeface="Times New Roman" pitchFamily="18" charset="0"/>
              </a:rPr>
              <a:t>Коэффициент соотношения долгосрочной задолженности и постоянного капитала  рассчитывают с помощью формулы</a:t>
            </a:r>
          </a:p>
          <a:p>
            <a:pPr>
              <a:buNone/>
            </a:pPr>
            <a:endParaRPr lang="ru-RU" dirty="0" smtClean="0">
              <a:latin typeface="Times New Roman" pitchFamily="18" charset="0"/>
              <a:cs typeface="Times New Roman" pitchFamily="18" charset="0"/>
            </a:endParaRPr>
          </a:p>
          <a:p>
            <a:pPr>
              <a:buNone/>
            </a:pPr>
            <a:endParaRPr lang="ru-RU" dirty="0" smtClean="0">
              <a:latin typeface="Times New Roman" pitchFamily="18" charset="0"/>
              <a:cs typeface="Times New Roman" pitchFamily="18" charset="0"/>
            </a:endParaRPr>
          </a:p>
          <a:p>
            <a:pPr>
              <a:buNone/>
            </a:pPr>
            <a:r>
              <a:rPr lang="ru-RU" dirty="0" smtClean="0">
                <a:latin typeface="Times New Roman" pitchFamily="18" charset="0"/>
                <a:cs typeface="Times New Roman" pitchFamily="18" charset="0"/>
              </a:rPr>
              <a:t>где    ДО – долгосрочные обязательства.</a:t>
            </a:r>
          </a:p>
          <a:p>
            <a:endParaRPr lang="ru-RU" dirty="0">
              <a:latin typeface="Times New Roman" pitchFamily="18" charset="0"/>
              <a:cs typeface="Times New Roman" pitchFamily="18" charset="0"/>
            </a:endParaRPr>
          </a:p>
        </p:txBody>
      </p:sp>
      <p:graphicFrame>
        <p:nvGraphicFramePr>
          <p:cNvPr id="6146" name="Object 2"/>
          <p:cNvGraphicFramePr>
            <a:graphicFrameLocks noChangeAspect="1"/>
          </p:cNvGraphicFramePr>
          <p:nvPr/>
        </p:nvGraphicFramePr>
        <p:xfrm>
          <a:off x="2428860" y="2571744"/>
          <a:ext cx="3149768" cy="1071570"/>
        </p:xfrm>
        <a:graphic>
          <a:graphicData uri="http://schemas.openxmlformats.org/presentationml/2006/ole">
            <p:oleObj spid="_x0000_s6146" name="Формула" r:id="rId3" imgW="1231560" imgH="419040" progId="Equation.3">
              <p:embed/>
            </p:oleObj>
          </a:graphicData>
        </a:graphic>
      </p:graphicFrame>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00034" y="1643050"/>
            <a:ext cx="8229600" cy="1571636"/>
          </a:xfrm>
        </p:spPr>
        <p:txBody>
          <a:bodyPr>
            <a:normAutofit fontScale="90000"/>
          </a:bodyPr>
          <a:lstStyle/>
          <a:p>
            <a:r>
              <a:rPr lang="ru-RU" i="1" dirty="0" smtClean="0">
                <a:latin typeface="Times New Roman" pitchFamily="18" charset="0"/>
                <a:cs typeface="Times New Roman" pitchFamily="18" charset="0"/>
              </a:rPr>
              <a:t>1. Анализ абсолютных показателей финансовой устойчивости</a:t>
            </a:r>
            <a:endParaRPr lang="ru-RU" dirty="0">
              <a:latin typeface="Times New Roman" pitchFamily="18" charset="0"/>
              <a:cs typeface="Times New Roman" pitchFamily="18" charset="0"/>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428604"/>
            <a:ext cx="7972452" cy="5697559"/>
          </a:xfrm>
        </p:spPr>
        <p:txBody>
          <a:bodyPr>
            <a:normAutofit/>
          </a:bodyPr>
          <a:lstStyle/>
          <a:p>
            <a:pPr>
              <a:buNone/>
            </a:pPr>
            <a:r>
              <a:rPr lang="ru-RU" sz="2800" dirty="0" smtClean="0">
                <a:latin typeface="Times New Roman" pitchFamily="18" charset="0"/>
                <a:cs typeface="Times New Roman" pitchFamily="18" charset="0"/>
              </a:rPr>
              <a:t>    Для сохранения минимальной финансовой стабильности организация  должна стремиться к повышению уровня мобильности активов, который характеризуется коэффициентом соотношения мобильных и иммобилизованных средств и вычисляется по формуле</a:t>
            </a:r>
          </a:p>
          <a:p>
            <a:pPr>
              <a:buNone/>
            </a:pPr>
            <a:endParaRPr lang="ru-RU" sz="2800" dirty="0" smtClean="0">
              <a:latin typeface="Times New Roman" pitchFamily="18" charset="0"/>
              <a:cs typeface="Times New Roman" pitchFamily="18" charset="0"/>
            </a:endParaRPr>
          </a:p>
          <a:p>
            <a:pPr>
              <a:buNone/>
            </a:pPr>
            <a:endParaRPr lang="ru-RU" sz="2800" dirty="0" smtClean="0">
              <a:latin typeface="Times New Roman" pitchFamily="18" charset="0"/>
              <a:cs typeface="Times New Roman" pitchFamily="18" charset="0"/>
            </a:endParaRPr>
          </a:p>
          <a:p>
            <a:pPr>
              <a:buNone/>
            </a:pPr>
            <a:endParaRPr lang="ru-RU" sz="2800" dirty="0" smtClean="0">
              <a:latin typeface="Times New Roman" pitchFamily="18" charset="0"/>
              <a:cs typeface="Times New Roman" pitchFamily="18" charset="0"/>
            </a:endParaRPr>
          </a:p>
          <a:p>
            <a:pPr>
              <a:buNone/>
            </a:pPr>
            <a:r>
              <a:rPr lang="ru-RU" sz="2800" dirty="0" smtClean="0">
                <a:latin typeface="Times New Roman" pitchFamily="18" charset="0"/>
                <a:cs typeface="Times New Roman" pitchFamily="18" charset="0"/>
              </a:rPr>
              <a:t>где   ОА – оборотные активы.</a:t>
            </a:r>
          </a:p>
          <a:p>
            <a:endParaRPr lang="ru-RU" sz="2800" dirty="0">
              <a:latin typeface="Times New Roman" pitchFamily="18" charset="0"/>
              <a:cs typeface="Times New Roman" pitchFamily="18" charset="0"/>
            </a:endParaRPr>
          </a:p>
        </p:txBody>
      </p:sp>
      <p:graphicFrame>
        <p:nvGraphicFramePr>
          <p:cNvPr id="7170" name="Object 2"/>
          <p:cNvGraphicFramePr>
            <a:graphicFrameLocks noChangeAspect="1"/>
          </p:cNvGraphicFramePr>
          <p:nvPr/>
        </p:nvGraphicFramePr>
        <p:xfrm>
          <a:off x="1643042" y="3143247"/>
          <a:ext cx="2000264" cy="1087863"/>
        </p:xfrm>
        <a:graphic>
          <a:graphicData uri="http://schemas.openxmlformats.org/presentationml/2006/ole">
            <p:oleObj spid="_x0000_s7170" name="Формула" r:id="rId3" imgW="723600" imgH="393480" progId="Equation.3">
              <p:embed/>
            </p:oleObj>
          </a:graphicData>
        </a:graphic>
      </p:graphicFrame>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500042"/>
            <a:ext cx="8258204" cy="5626121"/>
          </a:xfrm>
        </p:spPr>
        <p:txBody>
          <a:bodyPr>
            <a:normAutofit/>
          </a:bodyPr>
          <a:lstStyle/>
          <a:p>
            <a:r>
              <a:rPr lang="ru-RU" dirty="0" smtClean="0">
                <a:latin typeface="Times New Roman" pitchFamily="18" charset="0"/>
                <a:cs typeface="Times New Roman" pitchFamily="18" charset="0"/>
              </a:rPr>
              <a:t>Значение этого коэффициента в большей степени обусловлено отраслевыми особенностями организации.</a:t>
            </a:r>
          </a:p>
          <a:p>
            <a:r>
              <a:rPr lang="ru-RU" dirty="0" smtClean="0">
                <a:latin typeface="Times New Roman" pitchFamily="18" charset="0"/>
                <a:cs typeface="Times New Roman" pitchFamily="18" charset="0"/>
              </a:rPr>
              <a:t>Важной характеристикой устойчивости финансового состояния является коэффициент маневренности, равный отношению собственного оборотного капитала к величине собственного капитала</a:t>
            </a:r>
          </a:p>
          <a:p>
            <a:pPr>
              <a:buNone/>
            </a:pPr>
            <a:endParaRPr lang="ru-RU" dirty="0" smtClean="0">
              <a:latin typeface="Times New Roman" pitchFamily="18" charset="0"/>
              <a:cs typeface="Times New Roman" pitchFamily="18" charset="0"/>
            </a:endParaRPr>
          </a:p>
          <a:p>
            <a:pPr>
              <a:buNone/>
            </a:pPr>
            <a:r>
              <a:rPr lang="ru-RU" dirty="0" smtClean="0">
                <a:latin typeface="Times New Roman" pitchFamily="18" charset="0"/>
                <a:cs typeface="Times New Roman" pitchFamily="18" charset="0"/>
              </a:rPr>
              <a:t>где СОК – собственный оборотный капитал.</a:t>
            </a:r>
          </a:p>
          <a:p>
            <a:endParaRPr lang="ru-RU" dirty="0"/>
          </a:p>
        </p:txBody>
      </p:sp>
      <p:graphicFrame>
        <p:nvGraphicFramePr>
          <p:cNvPr id="8194" name="Object 2"/>
          <p:cNvGraphicFramePr>
            <a:graphicFrameLocks noChangeAspect="1"/>
          </p:cNvGraphicFramePr>
          <p:nvPr/>
        </p:nvGraphicFramePr>
        <p:xfrm>
          <a:off x="1785918" y="4429132"/>
          <a:ext cx="2286016" cy="919982"/>
        </p:xfrm>
        <a:graphic>
          <a:graphicData uri="http://schemas.openxmlformats.org/presentationml/2006/ole">
            <p:oleObj spid="_x0000_s8194" name="Формула" r:id="rId3" imgW="1041120" imgH="419040" progId="Equation.3">
              <p:embed/>
            </p:oleObj>
          </a:graphicData>
        </a:graphic>
      </p:graphicFrame>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571480"/>
            <a:ext cx="8258204" cy="5554683"/>
          </a:xfrm>
        </p:spPr>
        <p:txBody>
          <a:bodyPr>
            <a:normAutofit fontScale="85000" lnSpcReduction="20000"/>
          </a:bodyPr>
          <a:lstStyle/>
          <a:p>
            <a:pPr>
              <a:buNone/>
            </a:pPr>
            <a:r>
              <a:rPr lang="ru-RU" dirty="0" smtClean="0">
                <a:latin typeface="Times New Roman" pitchFamily="18" charset="0"/>
                <a:cs typeface="Times New Roman" pitchFamily="18" charset="0"/>
              </a:rPr>
              <a:t>Коэффициент показывает, какая доля долгосрочных источников финансирования организации находится в мобильной форме, позволяющей свободно ими маневрировать. Низкое значение этого показателя означает, что значительная часть собственного капитала организации сосредоточена в ценностях иммобильного характера, которые являются менее ликвидными, а следовательно, не могут быть в течение краткого времени преобразованы в денежную наличность.</a:t>
            </a:r>
          </a:p>
          <a:p>
            <a:pPr>
              <a:buNone/>
            </a:pPr>
            <a:endParaRPr lang="ru-RU" dirty="0" smtClean="0">
              <a:latin typeface="Times New Roman" pitchFamily="18" charset="0"/>
              <a:cs typeface="Times New Roman" pitchFamily="18" charset="0"/>
            </a:endParaRPr>
          </a:p>
          <a:p>
            <a:pPr>
              <a:buNone/>
            </a:pPr>
            <a:r>
              <a:rPr lang="ru-RU" dirty="0" smtClean="0">
                <a:latin typeface="Times New Roman" pitchFamily="18" charset="0"/>
                <a:cs typeface="Times New Roman" pitchFamily="18" charset="0"/>
              </a:rPr>
              <a:t>С финансовой точки зрения высокий уровень коэффициента маневренности с хорошей стороны характеризуют организацию: собственный капитал при этом мобилен, большая часть его вложена в оборотные средства.</a:t>
            </a:r>
          </a:p>
          <a:p>
            <a:pPr>
              <a:buNone/>
            </a:pPr>
            <a:endParaRPr lang="ru-RU" dirty="0">
              <a:latin typeface="Times New Roman" pitchFamily="18" charset="0"/>
              <a:cs typeface="Times New Roman" pitchFamily="18" charset="0"/>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9" name="Rectangle 1"/>
          <p:cNvSpPr>
            <a:spLocks noChangeArrowheads="1"/>
          </p:cNvSpPr>
          <p:nvPr/>
        </p:nvSpPr>
        <p:spPr bwMode="auto">
          <a:xfrm>
            <a:off x="0" y="925388"/>
            <a:ext cx="9144000" cy="489364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spcBef>
                <a:spcPct val="0"/>
              </a:spcBef>
              <a:spcAft>
                <a:spcPct val="0"/>
              </a:spcAft>
              <a:buClrTx/>
              <a:buSzTx/>
              <a:buFontTx/>
              <a:buNone/>
              <a:tabLst/>
            </a:pPr>
            <a:r>
              <a:rPr kumimoji="0" lang="ru-RU"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Рост коэффициента маневренности желателен, но в тех пределах, в каких это возможно при конкретной структуре имущества организации. Если коэффициент увеличивается за счет опережающего роста собственного капитала по сравнению с ростом </a:t>
            </a:r>
            <a:r>
              <a:rPr kumimoji="0" lang="ru-RU" sz="24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внеоборотных</a:t>
            </a:r>
            <a:r>
              <a:rPr kumimoji="0" lang="ru-RU"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активов, то это свидетельствует о повышении финансовой устойчивости организации.</a:t>
            </a:r>
            <a:endParaRPr kumimoji="0" lang="ru-RU" sz="24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457200" algn="just" defTabSz="914400" rtl="0" eaLnBrk="0" fontAlgn="base" latinLnBrk="0" hangingPunct="0">
              <a:spcBef>
                <a:spcPct val="0"/>
              </a:spcBef>
              <a:spcAft>
                <a:spcPct val="0"/>
              </a:spcAft>
              <a:buClrTx/>
              <a:buSzTx/>
              <a:buFontTx/>
              <a:buNone/>
              <a:tabLst/>
            </a:pPr>
            <a:endParaRPr kumimoji="0" lang="ru-RU"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endParaRPr>
          </a:p>
          <a:p>
            <a:pPr marL="0" marR="0" lvl="0" indent="457200" algn="just" defTabSz="914400" rtl="0" eaLnBrk="0" fontAlgn="base" latinLnBrk="0" hangingPunct="0">
              <a:spcBef>
                <a:spcPct val="0"/>
              </a:spcBef>
              <a:spcAft>
                <a:spcPct val="0"/>
              </a:spcAft>
              <a:buClrTx/>
              <a:buSzTx/>
              <a:buFontTx/>
              <a:buNone/>
              <a:tabLst/>
            </a:pPr>
            <a:r>
              <a:rPr kumimoji="0" lang="ru-RU"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В качестве оптимальной величины коэффициент маневренности может быть принят в размере &gt; 0,5.  Это означает, что управляющий персонал организации должен соблюдать паритетный принцип вложения собственного капитала в активы мобильного и </a:t>
            </a:r>
            <a:r>
              <a:rPr kumimoji="0" lang="ru-RU" sz="24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иммобильного</a:t>
            </a:r>
            <a:r>
              <a:rPr kumimoji="0" lang="ru-RU"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характера, чтобы обеспечить достаточную ликвидность баланса.</a:t>
            </a:r>
            <a:endParaRPr kumimoji="0" lang="ru-RU" sz="2400" b="0"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0" y="0"/>
            <a:ext cx="9144000" cy="6858000"/>
          </a:xfrm>
        </p:spPr>
        <p:txBody>
          <a:bodyPr>
            <a:noAutofit/>
          </a:bodyPr>
          <a:lstStyle/>
          <a:p>
            <a:r>
              <a:rPr lang="ru-RU" sz="2800" dirty="0" smtClean="0">
                <a:latin typeface="Times New Roman" pitchFamily="18" charset="0"/>
                <a:cs typeface="Times New Roman" pitchFamily="18" charset="0"/>
              </a:rPr>
              <a:t>В функциональной зависимости от коэффициента маневренности находится индекс постоянного актива, исчисляемый отношением </a:t>
            </a:r>
            <a:r>
              <a:rPr lang="ru-RU" sz="2800" dirty="0" err="1" smtClean="0">
                <a:latin typeface="Times New Roman" pitchFamily="18" charset="0"/>
                <a:cs typeface="Times New Roman" pitchFamily="18" charset="0"/>
              </a:rPr>
              <a:t>внеоборотных</a:t>
            </a:r>
            <a:r>
              <a:rPr lang="ru-RU" sz="2800" dirty="0" smtClean="0">
                <a:latin typeface="Times New Roman" pitchFamily="18" charset="0"/>
                <a:cs typeface="Times New Roman" pitchFamily="18" charset="0"/>
              </a:rPr>
              <a:t> активов к сумме собственного капитала </a:t>
            </a:r>
          </a:p>
          <a:p>
            <a:pPr>
              <a:buNone/>
            </a:pPr>
            <a:endParaRPr lang="ru-RU" sz="2800" dirty="0" smtClean="0">
              <a:latin typeface="Times New Roman" pitchFamily="18" charset="0"/>
              <a:cs typeface="Times New Roman" pitchFamily="18" charset="0"/>
            </a:endParaRPr>
          </a:p>
          <a:p>
            <a:endParaRPr lang="ru-RU" sz="2800" dirty="0" smtClean="0">
              <a:latin typeface="Times New Roman" pitchFamily="18" charset="0"/>
              <a:cs typeface="Times New Roman" pitchFamily="18" charset="0"/>
            </a:endParaRPr>
          </a:p>
          <a:p>
            <a:r>
              <a:rPr lang="ru-RU" sz="2800" dirty="0" smtClean="0">
                <a:latin typeface="Times New Roman" pitchFamily="18" charset="0"/>
                <a:cs typeface="Times New Roman" pitchFamily="18" charset="0"/>
              </a:rPr>
              <a:t>Он показывает долю долгосрочных источников финансирования вложенных во </a:t>
            </a:r>
            <a:r>
              <a:rPr lang="ru-RU" sz="2800" dirty="0" err="1" smtClean="0">
                <a:latin typeface="Times New Roman" pitchFamily="18" charset="0"/>
                <a:cs typeface="Times New Roman" pitchFamily="18" charset="0"/>
              </a:rPr>
              <a:t>внеоборотные</a:t>
            </a:r>
            <a:r>
              <a:rPr lang="ru-RU" sz="2800" dirty="0" smtClean="0">
                <a:latin typeface="Times New Roman" pitchFamily="18" charset="0"/>
                <a:cs typeface="Times New Roman" pitchFamily="18" charset="0"/>
              </a:rPr>
              <a:t> активы. В сумме Км и </a:t>
            </a:r>
            <a:r>
              <a:rPr lang="ru-RU" sz="2800" dirty="0" err="1" smtClean="0">
                <a:latin typeface="Times New Roman" pitchFamily="18" charset="0"/>
                <a:cs typeface="Times New Roman" pitchFamily="18" charset="0"/>
              </a:rPr>
              <a:t>Кпа</a:t>
            </a:r>
            <a:r>
              <a:rPr lang="ru-RU" sz="2800" dirty="0" smtClean="0">
                <a:latin typeface="Times New Roman" pitchFamily="18" charset="0"/>
                <a:cs typeface="Times New Roman" pitchFamily="18" charset="0"/>
              </a:rPr>
              <a:t> равны 1, и рост одного из них приводит к снижению другого. Оценивать финансовую устойчивость по каждому из этих коэффициентов в отдельности не целесообразно, так как их уровень зависит от структуры и специфики деятельности организации, а изменение не обязательно сказывается на финансовой устойчивости.</a:t>
            </a:r>
          </a:p>
          <a:p>
            <a:endParaRPr lang="ru-RU" sz="2800" dirty="0">
              <a:latin typeface="Times New Roman" pitchFamily="18" charset="0"/>
              <a:cs typeface="Times New Roman" pitchFamily="18" charset="0"/>
            </a:endParaRPr>
          </a:p>
        </p:txBody>
      </p:sp>
      <p:sp>
        <p:nvSpPr>
          <p:cNvPr id="41986"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a:p>
        </p:txBody>
      </p:sp>
      <p:graphicFrame>
        <p:nvGraphicFramePr>
          <p:cNvPr id="41985" name="Object 1"/>
          <p:cNvGraphicFramePr>
            <a:graphicFrameLocks noChangeAspect="1"/>
          </p:cNvGraphicFramePr>
          <p:nvPr/>
        </p:nvGraphicFramePr>
        <p:xfrm>
          <a:off x="1331640" y="1556792"/>
          <a:ext cx="3384376" cy="1294892"/>
        </p:xfrm>
        <a:graphic>
          <a:graphicData uri="http://schemas.openxmlformats.org/presentationml/2006/ole">
            <p:oleObj spid="_x0000_s41985" name="Формула" r:id="rId3" imgW="1091726" imgH="418918" progId="Equation.3">
              <p:embed/>
            </p:oleObj>
          </a:graphicData>
        </a:graphic>
      </p:graphicFrame>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404664"/>
            <a:ext cx="8229600" cy="5721499"/>
          </a:xfrm>
        </p:spPr>
        <p:txBody>
          <a:bodyPr>
            <a:normAutofit/>
          </a:bodyPr>
          <a:lstStyle/>
          <a:p>
            <a:r>
              <a:rPr lang="ru-RU" dirty="0" smtClean="0">
                <a:latin typeface="Times New Roman" pitchFamily="18" charset="0"/>
                <a:cs typeface="Times New Roman" pitchFamily="18" charset="0"/>
              </a:rPr>
              <a:t>Для организаций с большим объемом основных средств целесообразно исчислять коэффициент соотношения основных средств и собственного капитала, который показывает, в какой мере основные средства покрываются за счет собственного капитала</a:t>
            </a:r>
          </a:p>
          <a:p>
            <a:pPr>
              <a:buNone/>
            </a:pPr>
            <a:endParaRPr lang="ru-RU" dirty="0" smtClean="0">
              <a:latin typeface="Times New Roman" pitchFamily="18" charset="0"/>
              <a:cs typeface="Times New Roman" pitchFamily="18" charset="0"/>
            </a:endParaRPr>
          </a:p>
          <a:p>
            <a:endParaRPr lang="ru-RU" dirty="0" smtClean="0">
              <a:latin typeface="Times New Roman" pitchFamily="18" charset="0"/>
              <a:cs typeface="Times New Roman" pitchFamily="18" charset="0"/>
            </a:endParaRPr>
          </a:p>
          <a:p>
            <a:r>
              <a:rPr lang="ru-RU" dirty="0" smtClean="0">
                <a:latin typeface="Times New Roman" pitchFamily="18" charset="0"/>
                <a:cs typeface="Times New Roman" pitchFamily="18" charset="0"/>
              </a:rPr>
              <a:t>где ОС- стоимость основных средств.</a:t>
            </a:r>
          </a:p>
          <a:p>
            <a:endParaRPr lang="ru-RU" dirty="0">
              <a:latin typeface="Times New Roman" pitchFamily="18" charset="0"/>
              <a:cs typeface="Times New Roman" pitchFamily="18" charset="0"/>
            </a:endParaRPr>
          </a:p>
        </p:txBody>
      </p:sp>
      <p:sp>
        <p:nvSpPr>
          <p:cNvPr id="40965" name="Rectangle 5"/>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a:p>
        </p:txBody>
      </p:sp>
      <p:graphicFrame>
        <p:nvGraphicFramePr>
          <p:cNvPr id="40964" name="Object 4"/>
          <p:cNvGraphicFramePr>
            <a:graphicFrameLocks noChangeAspect="1"/>
          </p:cNvGraphicFramePr>
          <p:nvPr/>
        </p:nvGraphicFramePr>
        <p:xfrm>
          <a:off x="1259632" y="3429000"/>
          <a:ext cx="2520280" cy="1174221"/>
        </p:xfrm>
        <a:graphic>
          <a:graphicData uri="http://schemas.openxmlformats.org/presentationml/2006/ole">
            <p:oleObj spid="_x0000_s40964" name="Формула" r:id="rId3" imgW="837836" imgH="393529" progId="Equation.3">
              <p:embed/>
            </p:oleObj>
          </a:graphicData>
        </a:graphic>
      </p:graphicFrame>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332656"/>
            <a:ext cx="8686800" cy="5793507"/>
          </a:xfrm>
        </p:spPr>
        <p:txBody>
          <a:bodyPr>
            <a:normAutofit fontScale="92500" lnSpcReduction="10000"/>
          </a:bodyPr>
          <a:lstStyle/>
          <a:p>
            <a:r>
              <a:rPr lang="ru-RU" dirty="0" smtClean="0">
                <a:latin typeface="Times New Roman" pitchFamily="18" charset="0"/>
                <a:cs typeface="Times New Roman" pitchFamily="18" charset="0"/>
              </a:rPr>
              <a:t>Важными показателями устойчивости финансового состояния являются обеспеченность оборотных активов и особенно запасов собственным оборотным капиталом. Исчисление показателя обеспеченности оборотных активов ведется по формуле</a:t>
            </a:r>
          </a:p>
          <a:p>
            <a:pPr>
              <a:buNone/>
            </a:pPr>
            <a:endParaRPr lang="ru-RU" dirty="0" smtClean="0">
              <a:latin typeface="Times New Roman" pitchFamily="18" charset="0"/>
              <a:cs typeface="Times New Roman" pitchFamily="18" charset="0"/>
            </a:endParaRPr>
          </a:p>
          <a:p>
            <a:r>
              <a:rPr lang="ru-RU" dirty="0" smtClean="0">
                <a:latin typeface="Times New Roman" pitchFamily="18" charset="0"/>
                <a:cs typeface="Times New Roman" pitchFamily="18" charset="0"/>
              </a:rPr>
              <a:t>Исчисление показателя обеспеченности запасов определяется по формуле</a:t>
            </a:r>
          </a:p>
          <a:p>
            <a:pPr>
              <a:buNone/>
            </a:pPr>
            <a:endParaRPr lang="ru-RU" dirty="0" smtClean="0">
              <a:latin typeface="Times New Roman" pitchFamily="18" charset="0"/>
              <a:cs typeface="Times New Roman" pitchFamily="18" charset="0"/>
            </a:endParaRPr>
          </a:p>
          <a:p>
            <a:endParaRPr lang="ru-RU" dirty="0" smtClean="0">
              <a:latin typeface="Times New Roman" pitchFamily="18" charset="0"/>
              <a:cs typeface="Times New Roman" pitchFamily="18" charset="0"/>
            </a:endParaRPr>
          </a:p>
          <a:p>
            <a:r>
              <a:rPr lang="ru-RU" dirty="0" smtClean="0">
                <a:latin typeface="Times New Roman" pitchFamily="18" charset="0"/>
                <a:cs typeface="Times New Roman" pitchFamily="18" charset="0"/>
              </a:rPr>
              <a:t>где     З – запасы.</a:t>
            </a:r>
          </a:p>
          <a:p>
            <a:endParaRPr lang="ru-RU" dirty="0">
              <a:latin typeface="Times New Roman" pitchFamily="18" charset="0"/>
              <a:cs typeface="Times New Roman" pitchFamily="18" charset="0"/>
            </a:endParaRPr>
          </a:p>
        </p:txBody>
      </p:sp>
      <p:sp>
        <p:nvSpPr>
          <p:cNvPr id="39938"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a:p>
        </p:txBody>
      </p:sp>
      <p:graphicFrame>
        <p:nvGraphicFramePr>
          <p:cNvPr id="39937" name="Object 1"/>
          <p:cNvGraphicFramePr>
            <a:graphicFrameLocks noChangeAspect="1"/>
          </p:cNvGraphicFramePr>
          <p:nvPr/>
        </p:nvGraphicFramePr>
        <p:xfrm>
          <a:off x="4716016" y="2492896"/>
          <a:ext cx="2376264" cy="1047600"/>
        </p:xfrm>
        <a:graphic>
          <a:graphicData uri="http://schemas.openxmlformats.org/presentationml/2006/ole">
            <p:oleObj spid="_x0000_s39937" name="Формула" r:id="rId3" imgW="888614" imgH="393529" progId="Equation.3">
              <p:embed/>
            </p:oleObj>
          </a:graphicData>
        </a:graphic>
      </p:graphicFrame>
      <p:sp>
        <p:nvSpPr>
          <p:cNvPr id="39940" name="Rectangle 4"/>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a:p>
        </p:txBody>
      </p:sp>
      <p:graphicFrame>
        <p:nvGraphicFramePr>
          <p:cNvPr id="39939" name="Object 3"/>
          <p:cNvGraphicFramePr>
            <a:graphicFrameLocks noChangeAspect="1"/>
          </p:cNvGraphicFramePr>
          <p:nvPr/>
        </p:nvGraphicFramePr>
        <p:xfrm>
          <a:off x="1187624" y="4140756"/>
          <a:ext cx="2664296" cy="1075496"/>
        </p:xfrm>
        <a:graphic>
          <a:graphicData uri="http://schemas.openxmlformats.org/presentationml/2006/ole">
            <p:oleObj spid="_x0000_s39939" name="Формула" r:id="rId4" imgW="1040948" imgH="418918" progId="Equation.3">
              <p:embed/>
            </p:oleObj>
          </a:graphicData>
        </a:graphic>
      </p:graphicFrame>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260648"/>
            <a:ext cx="8229600" cy="5865515"/>
          </a:xfrm>
        </p:spPr>
        <p:txBody>
          <a:bodyPr>
            <a:normAutofit fontScale="92500"/>
          </a:bodyPr>
          <a:lstStyle/>
          <a:p>
            <a:r>
              <a:rPr lang="ru-RU" dirty="0" smtClean="0">
                <a:latin typeface="Times New Roman" pitchFamily="18" charset="0"/>
                <a:cs typeface="Times New Roman" pitchFamily="18" charset="0"/>
              </a:rPr>
              <a:t>Нормальные ограничения, полученные на основе данных хозяй­ственной практики, составляют </a:t>
            </a:r>
            <a:r>
              <a:rPr lang="ru-RU" dirty="0" err="1" smtClean="0">
                <a:latin typeface="Times New Roman" pitchFamily="18" charset="0"/>
                <a:cs typeface="Times New Roman" pitchFamily="18" charset="0"/>
              </a:rPr>
              <a:t>Кооа</a:t>
            </a:r>
            <a:r>
              <a:rPr lang="ru-RU" dirty="0" smtClean="0">
                <a:latin typeface="Times New Roman" pitchFamily="18" charset="0"/>
                <a:cs typeface="Times New Roman" pitchFamily="18" charset="0"/>
              </a:rPr>
              <a:t> не менее 0,1, Коз ≥ 0,6-0,8</a:t>
            </a:r>
          </a:p>
          <a:p>
            <a:r>
              <a:rPr lang="ru-RU" dirty="0" smtClean="0">
                <a:latin typeface="Times New Roman" pitchFamily="18" charset="0"/>
                <a:cs typeface="Times New Roman" pitchFamily="18" charset="0"/>
              </a:rPr>
              <a:t>При анализе динамики коэффициента обеспеченности запасов сле­дует исходить из того, что собственными источниками должны быть покрыты необходимые размеры запасов, остальные можно покрыть заемными средствами.  При этом необходимый размер запасов и затрат в большей мере соответствует обоснованной потребности в них в те периоды, в которые скорость их оборота выше.</a:t>
            </a:r>
          </a:p>
          <a:p>
            <a:pPr>
              <a:buNone/>
            </a:pPr>
            <a:endParaRPr lang="ru-RU" dirty="0">
              <a:latin typeface="Times New Roman" pitchFamily="18" charset="0"/>
              <a:cs typeface="Times New Roman" pitchFamily="18" charset="0"/>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260648"/>
            <a:ext cx="8229600" cy="5865515"/>
          </a:xfrm>
        </p:spPr>
        <p:txBody>
          <a:bodyPr>
            <a:noAutofit/>
          </a:bodyPr>
          <a:lstStyle/>
          <a:p>
            <a:r>
              <a:rPr lang="ru-RU" sz="2800" dirty="0" smtClean="0">
                <a:latin typeface="Times New Roman" pitchFamily="18" charset="0"/>
                <a:cs typeface="Times New Roman" pitchFamily="18" charset="0"/>
              </a:rPr>
              <a:t>Важную характеристику структуры средств (активов) организации дает коэффициент имущества производственного назначения, равный отношению суммы основных средств, капитальных вложении, производственных запасов и незавершенного производства к стоимости всего имущества (совокупных активов) организации</a:t>
            </a:r>
          </a:p>
          <a:p>
            <a:pPr>
              <a:buNone/>
            </a:pPr>
            <a:endParaRPr lang="ru-RU" sz="2800" dirty="0" smtClean="0">
              <a:latin typeface="Times New Roman" pitchFamily="18" charset="0"/>
              <a:cs typeface="Times New Roman" pitchFamily="18" charset="0"/>
            </a:endParaRPr>
          </a:p>
          <a:p>
            <a:endParaRPr lang="ru-RU" sz="2800" dirty="0" smtClean="0">
              <a:latin typeface="Times New Roman" pitchFamily="18" charset="0"/>
              <a:cs typeface="Times New Roman" pitchFamily="18" charset="0"/>
            </a:endParaRPr>
          </a:p>
          <a:p>
            <a:r>
              <a:rPr lang="ru-RU" sz="2800" dirty="0" smtClean="0">
                <a:latin typeface="Times New Roman" pitchFamily="18" charset="0"/>
                <a:cs typeface="Times New Roman" pitchFamily="18" charset="0"/>
              </a:rPr>
              <a:t>где  КВ – капитальные вложения,</a:t>
            </a:r>
          </a:p>
          <a:p>
            <a:r>
              <a:rPr lang="ru-RU" sz="2800" dirty="0" smtClean="0">
                <a:latin typeface="Times New Roman" pitchFamily="18" charset="0"/>
                <a:cs typeface="Times New Roman" pitchFamily="18" charset="0"/>
              </a:rPr>
              <a:t>       НП – незавершенное производство.</a:t>
            </a:r>
          </a:p>
          <a:p>
            <a:pPr>
              <a:buNone/>
            </a:pPr>
            <a:endParaRPr lang="ru-RU" sz="2800" dirty="0">
              <a:latin typeface="Times New Roman" pitchFamily="18" charset="0"/>
              <a:cs typeface="Times New Roman" pitchFamily="18" charset="0"/>
            </a:endParaRPr>
          </a:p>
        </p:txBody>
      </p:sp>
      <p:sp>
        <p:nvSpPr>
          <p:cNvPr id="37890"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a:p>
        </p:txBody>
      </p:sp>
      <p:graphicFrame>
        <p:nvGraphicFramePr>
          <p:cNvPr id="37889" name="Object 1"/>
          <p:cNvGraphicFramePr>
            <a:graphicFrameLocks noChangeAspect="1"/>
          </p:cNvGraphicFramePr>
          <p:nvPr/>
        </p:nvGraphicFramePr>
        <p:xfrm>
          <a:off x="1907704" y="3789040"/>
          <a:ext cx="4752528" cy="1053263"/>
        </p:xfrm>
        <a:graphic>
          <a:graphicData uri="http://schemas.openxmlformats.org/presentationml/2006/ole">
            <p:oleObj spid="_x0000_s37889" name="Формула" r:id="rId3" imgW="1765300" imgH="393700" progId="Equation.3">
              <p:embed/>
            </p:oleObj>
          </a:graphicData>
        </a:graphic>
      </p:graphicFrame>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395536" y="188640"/>
            <a:ext cx="8568952" cy="5937523"/>
          </a:xfrm>
        </p:spPr>
        <p:txBody>
          <a:bodyPr>
            <a:normAutofit/>
          </a:bodyPr>
          <a:lstStyle/>
          <a:p>
            <a:r>
              <a:rPr lang="ru-RU" sz="2800" dirty="0" smtClean="0">
                <a:latin typeface="Times New Roman" pitchFamily="18" charset="0"/>
                <a:cs typeface="Times New Roman" pitchFamily="18" charset="0"/>
              </a:rPr>
              <a:t>Нормальным считается ограничение этого показателя в рамках </a:t>
            </a:r>
            <a:r>
              <a:rPr lang="ru-RU" sz="2800" dirty="0" err="1" smtClean="0">
                <a:latin typeface="Times New Roman" pitchFamily="18" charset="0"/>
                <a:cs typeface="Times New Roman" pitchFamily="18" charset="0"/>
              </a:rPr>
              <a:t>Кипн</a:t>
            </a:r>
            <a:r>
              <a:rPr lang="ru-RU" sz="2800" dirty="0" smtClean="0">
                <a:latin typeface="Times New Roman" pitchFamily="18" charset="0"/>
                <a:cs typeface="Times New Roman" pitchFamily="18" charset="0"/>
              </a:rPr>
              <a:t> ≥ 0,5 Паритетный принцип вложения средств в имущество про­изводственной сферы и сферы обращения создает благоприятные условия для расширения производственного потенциала и финансо­вой деятельности организации.</a:t>
            </a:r>
          </a:p>
          <a:p>
            <a:r>
              <a:rPr lang="ru-RU" sz="2800" dirty="0" smtClean="0">
                <a:latin typeface="Times New Roman" pitchFamily="18" charset="0"/>
                <a:cs typeface="Times New Roman" pitchFamily="18" charset="0"/>
              </a:rPr>
              <a:t>Частными значениями коэффициента имущества производственного назначения является показатель доли основных средств (Кос) и материальных оборотных средств (</a:t>
            </a:r>
            <a:r>
              <a:rPr lang="ru-RU" sz="2800" dirty="0" err="1" smtClean="0">
                <a:latin typeface="Times New Roman" pitchFamily="18" charset="0"/>
                <a:cs typeface="Times New Roman" pitchFamily="18" charset="0"/>
              </a:rPr>
              <a:t>Кмос</a:t>
            </a:r>
            <a:r>
              <a:rPr lang="ru-RU" sz="2800" dirty="0" smtClean="0">
                <a:latin typeface="Times New Roman" pitchFamily="18" charset="0"/>
                <a:cs typeface="Times New Roman" pitchFamily="18" charset="0"/>
              </a:rPr>
              <a:t>) в стоимости имущества, которые вычисляются следующим образом</a:t>
            </a:r>
          </a:p>
          <a:p>
            <a:endParaRPr lang="ru-RU" sz="2800" dirty="0">
              <a:latin typeface="Times New Roman" pitchFamily="18" charset="0"/>
              <a:cs typeface="Times New Roman" pitchFamily="18" charset="0"/>
            </a:endParaRPr>
          </a:p>
        </p:txBody>
      </p:sp>
      <p:sp>
        <p:nvSpPr>
          <p:cNvPr id="36866"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a:p>
        </p:txBody>
      </p:sp>
      <p:graphicFrame>
        <p:nvGraphicFramePr>
          <p:cNvPr id="36865" name="Object 1"/>
          <p:cNvGraphicFramePr>
            <a:graphicFrameLocks noChangeAspect="1"/>
          </p:cNvGraphicFramePr>
          <p:nvPr/>
        </p:nvGraphicFramePr>
        <p:xfrm>
          <a:off x="899592" y="5517232"/>
          <a:ext cx="1844107" cy="1008112"/>
        </p:xfrm>
        <a:graphic>
          <a:graphicData uri="http://schemas.openxmlformats.org/presentationml/2006/ole">
            <p:oleObj spid="_x0000_s36865" name="Формула" r:id="rId3" imgW="710891" imgH="393529" progId="Equation.3">
              <p:embed/>
            </p:oleObj>
          </a:graphicData>
        </a:graphic>
      </p:graphicFrame>
      <p:sp>
        <p:nvSpPr>
          <p:cNvPr id="36868" name="Rectangle 4"/>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a:p>
        </p:txBody>
      </p:sp>
      <p:graphicFrame>
        <p:nvGraphicFramePr>
          <p:cNvPr id="36867" name="Object 3"/>
          <p:cNvGraphicFramePr>
            <a:graphicFrameLocks noChangeAspect="1"/>
          </p:cNvGraphicFramePr>
          <p:nvPr/>
        </p:nvGraphicFramePr>
        <p:xfrm>
          <a:off x="4427984" y="5589240"/>
          <a:ext cx="2232248" cy="1102677"/>
        </p:xfrm>
        <a:graphic>
          <a:graphicData uri="http://schemas.openxmlformats.org/presentationml/2006/ole">
            <p:oleObj spid="_x0000_s36867" name="Формула" r:id="rId4" imgW="787058" imgH="393529" progId="Equation.3">
              <p:embed/>
            </p:oleObj>
          </a:graphicData>
        </a:graphic>
      </p:graphicFrame>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357166"/>
            <a:ext cx="8229600" cy="5768997"/>
          </a:xfrm>
        </p:spPr>
        <p:txBody>
          <a:bodyPr>
            <a:normAutofit fontScale="92500" lnSpcReduction="20000"/>
          </a:bodyPr>
          <a:lstStyle/>
          <a:p>
            <a:r>
              <a:rPr lang="ru-RU" dirty="0" smtClean="0">
                <a:latin typeface="Times New Roman" pitchFamily="18" charset="0"/>
                <a:cs typeface="Times New Roman" pitchFamily="18" charset="0"/>
              </a:rPr>
              <a:t>Сущностью финансовой устойчивости организации является обеспеченность товарно-материальных запасов источниками средств для их формирования (покрытия).</a:t>
            </a:r>
          </a:p>
          <a:p>
            <a:pPr>
              <a:buNone/>
            </a:pPr>
            <a:endParaRPr lang="ru-RU" dirty="0" smtClean="0">
              <a:latin typeface="Times New Roman" pitchFamily="18" charset="0"/>
              <a:cs typeface="Times New Roman" pitchFamily="18" charset="0"/>
            </a:endParaRPr>
          </a:p>
          <a:p>
            <a:r>
              <a:rPr lang="ru-RU" dirty="0" smtClean="0">
                <a:latin typeface="Times New Roman" pitchFamily="18" charset="0"/>
                <a:cs typeface="Times New Roman" pitchFamily="18" charset="0"/>
              </a:rPr>
              <a:t>Финансовая устойчивость организации характеризуется системой абсолютных и относительных показателей. Наиболее обобщающим абсолютным показателем финансовой устойчивости является соответствие (либо несоответствие - излишек или недостаток) величины источников средств для формирования запасов. При этом имеются в виду источники собственных и заемных средств.</a:t>
            </a:r>
          </a:p>
          <a:p>
            <a:endParaRPr lang="ru-RU" dirty="0">
              <a:latin typeface="Times New Roman" pitchFamily="18" charset="0"/>
              <a:cs typeface="Times New Roman" pitchFamily="18" charset="0"/>
            </a:endParaRP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0"/>
            <a:ext cx="8229600" cy="6126163"/>
          </a:xfrm>
        </p:spPr>
        <p:txBody>
          <a:bodyPr>
            <a:noAutofit/>
          </a:bodyPr>
          <a:lstStyle/>
          <a:p>
            <a:r>
              <a:rPr lang="ru-RU" sz="2400" dirty="0" smtClean="0">
                <a:latin typeface="Times New Roman" pitchFamily="18" charset="0"/>
                <a:cs typeface="Times New Roman" pitchFamily="18" charset="0"/>
              </a:rPr>
              <a:t>Для общей оценки финансовой устойчивости организации необходимо проанализировать динамику коэффициента прогноза банкрот­ства Кб, который характеризует удельный вес чистых оборотных активов в валюте баланса</a:t>
            </a:r>
          </a:p>
          <a:p>
            <a:endParaRPr lang="ru-RU" sz="2400" dirty="0" smtClean="0">
              <a:latin typeface="Times New Roman" pitchFamily="18" charset="0"/>
              <a:cs typeface="Times New Roman" pitchFamily="18" charset="0"/>
            </a:endParaRPr>
          </a:p>
          <a:p>
            <a:pPr>
              <a:buNone/>
            </a:pPr>
            <a:endParaRPr lang="ru-RU" sz="2400" dirty="0" smtClean="0">
              <a:latin typeface="Times New Roman" pitchFamily="18" charset="0"/>
              <a:cs typeface="Times New Roman" pitchFamily="18" charset="0"/>
            </a:endParaRPr>
          </a:p>
          <a:p>
            <a:r>
              <a:rPr lang="ru-RU" sz="2400" dirty="0" smtClean="0">
                <a:latin typeface="Times New Roman" pitchFamily="18" charset="0"/>
                <a:cs typeface="Times New Roman" pitchFamily="18" charset="0"/>
              </a:rPr>
              <a:t>где   </a:t>
            </a:r>
            <a:r>
              <a:rPr lang="ru-RU" sz="2400" dirty="0" err="1" smtClean="0">
                <a:latin typeface="Times New Roman" pitchFamily="18" charset="0"/>
                <a:cs typeface="Times New Roman" pitchFamily="18" charset="0"/>
              </a:rPr>
              <a:t>ЗУчУК</a:t>
            </a:r>
            <a:r>
              <a:rPr lang="ru-RU" sz="2400" dirty="0" smtClean="0">
                <a:latin typeface="Times New Roman" pitchFamily="18" charset="0"/>
                <a:cs typeface="Times New Roman" pitchFamily="18" charset="0"/>
              </a:rPr>
              <a:t> – задолженность участникам по взносам в уставный капитал,</a:t>
            </a:r>
          </a:p>
          <a:p>
            <a:r>
              <a:rPr lang="ru-RU" sz="2400" dirty="0" smtClean="0">
                <a:latin typeface="Times New Roman" pitchFamily="18" charset="0"/>
                <a:cs typeface="Times New Roman" pitchFamily="18" charset="0"/>
              </a:rPr>
              <a:t>        КЗ- кредиторская задолженность,</a:t>
            </a:r>
          </a:p>
          <a:p>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ЗУч</a:t>
            </a:r>
            <a:r>
              <a:rPr lang="ru-RU" sz="2400" dirty="0" smtClean="0">
                <a:latin typeface="Times New Roman" pitchFamily="18" charset="0"/>
                <a:cs typeface="Times New Roman" pitchFamily="18" charset="0"/>
              </a:rPr>
              <a:t> – задолженность участникам по выплате доходов,</a:t>
            </a:r>
          </a:p>
          <a:p>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Рпр</a:t>
            </a:r>
            <a:r>
              <a:rPr lang="ru-RU" sz="2400" dirty="0" smtClean="0">
                <a:latin typeface="Times New Roman" pitchFamily="18" charset="0"/>
                <a:cs typeface="Times New Roman" pitchFamily="18" charset="0"/>
              </a:rPr>
              <a:t>- резервы предстоящих расходов,</a:t>
            </a:r>
          </a:p>
          <a:p>
            <a:r>
              <a:rPr lang="ru-RU" sz="2400" dirty="0" smtClean="0">
                <a:latin typeface="Times New Roman" pitchFamily="18" charset="0"/>
                <a:cs typeface="Times New Roman" pitchFamily="18" charset="0"/>
              </a:rPr>
              <a:t>        ПКО – прочие краткосрочные обязательства.</a:t>
            </a:r>
          </a:p>
          <a:p>
            <a:r>
              <a:rPr lang="ru-RU" sz="2400" dirty="0" smtClean="0">
                <a:latin typeface="Times New Roman" pitchFamily="18" charset="0"/>
                <a:cs typeface="Times New Roman" pitchFamily="18" charset="0"/>
              </a:rPr>
              <a:t>Если организация испытывает финансовые затруднения, то этот коэффициент снижается. </a:t>
            </a:r>
          </a:p>
          <a:p>
            <a:pPr>
              <a:buNone/>
            </a:pPr>
            <a:endParaRPr lang="ru-RU" sz="2400" dirty="0">
              <a:latin typeface="Times New Roman" pitchFamily="18" charset="0"/>
              <a:cs typeface="Times New Roman" pitchFamily="18" charset="0"/>
            </a:endParaRPr>
          </a:p>
        </p:txBody>
      </p:sp>
      <p:sp>
        <p:nvSpPr>
          <p:cNvPr id="35842"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a:p>
        </p:txBody>
      </p:sp>
      <p:graphicFrame>
        <p:nvGraphicFramePr>
          <p:cNvPr id="35841" name="Object 1"/>
          <p:cNvGraphicFramePr>
            <a:graphicFrameLocks noChangeAspect="1"/>
          </p:cNvGraphicFramePr>
          <p:nvPr/>
        </p:nvGraphicFramePr>
        <p:xfrm>
          <a:off x="1240314" y="1484784"/>
          <a:ext cx="7144598" cy="864096"/>
        </p:xfrm>
        <a:graphic>
          <a:graphicData uri="http://schemas.openxmlformats.org/presentationml/2006/ole">
            <p:oleObj spid="_x0000_s35841" name="Формула" r:id="rId3" imgW="3225800" imgH="393700" progId="Equation.3">
              <p:embed/>
            </p:oleObj>
          </a:graphicData>
        </a:graphic>
      </p:graphicFrame>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39552" y="2420888"/>
            <a:ext cx="8229600" cy="1143000"/>
          </a:xfrm>
        </p:spPr>
        <p:txBody>
          <a:bodyPr>
            <a:normAutofit fontScale="90000"/>
          </a:bodyPr>
          <a:lstStyle/>
          <a:p>
            <a:r>
              <a:rPr lang="ru-RU" i="1" dirty="0" smtClean="0"/>
              <a:t>3. Анализ платежеспособности и ликвидности</a:t>
            </a:r>
            <a:r>
              <a:rPr lang="ru-RU" dirty="0" smtClean="0"/>
              <a:t/>
            </a:r>
            <a:br>
              <a:rPr lang="ru-RU" dirty="0" smtClean="0"/>
            </a:br>
            <a:endParaRPr lang="ru-RU"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404664"/>
            <a:ext cx="8291264" cy="6120680"/>
          </a:xfrm>
        </p:spPr>
        <p:txBody>
          <a:bodyPr>
            <a:noAutofit/>
          </a:bodyPr>
          <a:lstStyle/>
          <a:p>
            <a:r>
              <a:rPr lang="ru-RU" sz="2400" dirty="0" smtClean="0">
                <a:latin typeface="Times New Roman" pitchFamily="18" charset="0"/>
                <a:cs typeface="Times New Roman" pitchFamily="18" charset="0"/>
              </a:rPr>
              <a:t>Рыночные условия хозяйствования обязывают организации в </a:t>
            </a:r>
            <a:r>
              <a:rPr lang="ru-RU" sz="2400" dirty="0" smtClean="0">
                <a:latin typeface="Times New Roman" pitchFamily="18" charset="0"/>
                <a:cs typeface="Times New Roman" pitchFamily="18" charset="0"/>
              </a:rPr>
              <a:t>любой </a:t>
            </a:r>
            <a:r>
              <a:rPr lang="ru-RU" sz="2400" dirty="0" smtClean="0">
                <a:latin typeface="Times New Roman" pitchFamily="18" charset="0"/>
                <a:cs typeface="Times New Roman" pitchFamily="18" charset="0"/>
              </a:rPr>
              <a:t>период времени суметь рассчитаться по внешним обязательствам (т. е. быть платежеспособным) или по краткосрочным обязательствам (т. е. быть ликвидным</a:t>
            </a:r>
            <a:r>
              <a:rPr lang="ru-RU" sz="2400" dirty="0" smtClean="0">
                <a:latin typeface="Times New Roman" pitchFamily="18" charset="0"/>
                <a:cs typeface="Times New Roman" pitchFamily="18" charset="0"/>
              </a:rPr>
              <a:t>)</a:t>
            </a:r>
          </a:p>
          <a:p>
            <a:pPr>
              <a:buNone/>
            </a:pPr>
            <a:endParaRPr lang="ru-RU" sz="2400" dirty="0" smtClean="0">
              <a:latin typeface="Times New Roman" pitchFamily="18" charset="0"/>
              <a:cs typeface="Times New Roman" pitchFamily="18" charset="0"/>
            </a:endParaRPr>
          </a:p>
          <a:p>
            <a:r>
              <a:rPr lang="ru-RU" sz="2400" dirty="0" smtClean="0">
                <a:latin typeface="Times New Roman" pitchFamily="18" charset="0"/>
                <a:cs typeface="Times New Roman" pitchFamily="18" charset="0"/>
              </a:rPr>
              <a:t>Организация считается платежеспособной, если его общие </a:t>
            </a:r>
            <a:r>
              <a:rPr lang="ru-RU" sz="2400" dirty="0" smtClean="0">
                <a:latin typeface="Times New Roman" pitchFamily="18" charset="0"/>
                <a:cs typeface="Times New Roman" pitchFamily="18" charset="0"/>
              </a:rPr>
              <a:t>активы </a:t>
            </a:r>
            <a:r>
              <a:rPr lang="ru-RU" sz="2400" dirty="0" smtClean="0">
                <a:latin typeface="Times New Roman" pitchFamily="18" charset="0"/>
                <a:cs typeface="Times New Roman" pitchFamily="18" charset="0"/>
              </a:rPr>
              <a:t>больше, чем долгосрочные и краткосрочные обязательства. Организация является ликвидной, если его текущие активы больше, чем краткосрочные обязательства. Кроме того, для успешного управления финансовой деятельностью наличные (денежные) средства для организации более важны, чем прибыль, поскольку их отсутствие на </a:t>
            </a:r>
            <a:r>
              <a:rPr lang="ru-RU" sz="2400" dirty="0" smtClean="0">
                <a:latin typeface="Times New Roman" pitchFamily="18" charset="0"/>
                <a:cs typeface="Times New Roman" pitchFamily="18" charset="0"/>
              </a:rPr>
              <a:t>счетах </a:t>
            </a:r>
            <a:r>
              <a:rPr lang="ru-RU" sz="2400" dirty="0" smtClean="0">
                <a:latin typeface="Times New Roman" pitchFamily="18" charset="0"/>
                <a:cs typeface="Times New Roman" pitchFamily="18" charset="0"/>
              </a:rPr>
              <a:t>в банке в определенный момент может привести к кризисному финансовому состоянию.</a:t>
            </a:r>
          </a:p>
          <a:p>
            <a:endParaRPr lang="ru-RU" sz="2400" dirty="0">
              <a:latin typeface="Times New Roman" pitchFamily="18" charset="0"/>
              <a:cs typeface="Times New Roman" pitchFamily="18" charset="0"/>
            </a:endParaRP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476672"/>
            <a:ext cx="8363272" cy="5649491"/>
          </a:xfrm>
        </p:spPr>
        <p:txBody>
          <a:bodyPr>
            <a:normAutofit fontScale="85000" lnSpcReduction="10000"/>
          </a:bodyPr>
          <a:lstStyle/>
          <a:p>
            <a:pPr algn="just"/>
            <a:r>
              <a:rPr lang="ru-RU" dirty="0" smtClean="0">
                <a:latin typeface="Times New Roman" pitchFamily="18" charset="0"/>
                <a:cs typeface="Times New Roman" pitchFamily="18" charset="0"/>
              </a:rPr>
              <a:t>Для оценки изменения степени платежеспособности и ликвидности нужно сравнивать показатели балансового отчета организации по </a:t>
            </a:r>
            <a:r>
              <a:rPr lang="ru-RU" dirty="0" smtClean="0">
                <a:latin typeface="Times New Roman" pitchFamily="18" charset="0"/>
                <a:cs typeface="Times New Roman" pitchFamily="18" charset="0"/>
              </a:rPr>
              <a:t>различным </a:t>
            </a:r>
            <a:r>
              <a:rPr lang="ru-RU" dirty="0" smtClean="0">
                <a:latin typeface="Times New Roman" pitchFamily="18" charset="0"/>
                <a:cs typeface="Times New Roman" pitchFamily="18" charset="0"/>
              </a:rPr>
              <a:t>группам активов и обязательств. На основе этого сравнения определяют абсолютные и относительные аналитические показатели.</a:t>
            </a:r>
          </a:p>
          <a:p>
            <a:pPr algn="just"/>
            <a:r>
              <a:rPr lang="ru-RU" dirty="0" smtClean="0">
                <a:latin typeface="Times New Roman" pitchFamily="18" charset="0"/>
                <a:cs typeface="Times New Roman" pitchFamily="18" charset="0"/>
              </a:rPr>
              <a:t>В мировой практике для определения платежеспособности организации используется абсолютный показатель превышения всех </a:t>
            </a:r>
            <a:r>
              <a:rPr lang="ru-RU" dirty="0" smtClean="0">
                <a:latin typeface="Times New Roman" pitchFamily="18" charset="0"/>
                <a:cs typeface="Times New Roman" pitchFamily="18" charset="0"/>
              </a:rPr>
              <a:t>активов </a:t>
            </a:r>
            <a:r>
              <a:rPr lang="ru-RU" dirty="0" smtClean="0">
                <a:latin typeface="Times New Roman" pitchFamily="18" charset="0"/>
                <a:cs typeface="Times New Roman" pitchFamily="18" charset="0"/>
              </a:rPr>
              <a:t>над внешними обязательствами (долгосрочными и </a:t>
            </a:r>
            <a:r>
              <a:rPr lang="ru-RU" dirty="0" smtClean="0">
                <a:latin typeface="Times New Roman" pitchFamily="18" charset="0"/>
                <a:cs typeface="Times New Roman" pitchFamily="18" charset="0"/>
              </a:rPr>
              <a:t>краткосрочными </a:t>
            </a:r>
            <a:r>
              <a:rPr lang="ru-RU" dirty="0" smtClean="0">
                <a:latin typeface="Times New Roman" pitchFamily="18" charset="0"/>
                <a:cs typeface="Times New Roman" pitchFamily="18" charset="0"/>
              </a:rPr>
              <a:t>долгами). Если организация не в состоянии выполнить внешние обязательства за счет всех активов, она может быть признана </a:t>
            </a:r>
            <a:r>
              <a:rPr lang="ru-RU" dirty="0" smtClean="0">
                <a:latin typeface="Times New Roman" pitchFamily="18" charset="0"/>
                <a:cs typeface="Times New Roman" pitchFamily="18" charset="0"/>
              </a:rPr>
              <a:t>неплатежеспособной</a:t>
            </a:r>
            <a:r>
              <a:rPr lang="ru-RU" dirty="0" smtClean="0">
                <a:latin typeface="Times New Roman" pitchFamily="18" charset="0"/>
                <a:cs typeface="Times New Roman" pitchFamily="18" charset="0"/>
              </a:rPr>
              <a:t>.</a:t>
            </a:r>
          </a:p>
          <a:p>
            <a:pPr algn="just"/>
            <a:endParaRPr lang="ru-RU" dirty="0">
              <a:latin typeface="Times New Roman" pitchFamily="18" charset="0"/>
              <a:cs typeface="Times New Roman" pitchFamily="18" charset="0"/>
            </a:endParaRP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0" y="0"/>
            <a:ext cx="9144000" cy="6858000"/>
          </a:xfrm>
        </p:spPr>
        <p:txBody>
          <a:bodyPr>
            <a:normAutofit fontScale="77500" lnSpcReduction="20000"/>
          </a:bodyPr>
          <a:lstStyle/>
          <a:p>
            <a:pPr algn="just"/>
            <a:r>
              <a:rPr lang="ru-RU" dirty="0" smtClean="0">
                <a:latin typeface="Times New Roman" pitchFamily="18" charset="0"/>
                <a:cs typeface="Times New Roman" pitchFamily="18" charset="0"/>
              </a:rPr>
              <a:t>Для более точной оценки платежеспособности организации в </a:t>
            </a:r>
            <a:r>
              <a:rPr lang="ru-RU" dirty="0" smtClean="0">
                <a:latin typeface="Times New Roman" pitchFamily="18" charset="0"/>
                <a:cs typeface="Times New Roman" pitchFamily="18" charset="0"/>
              </a:rPr>
              <a:t>отечественной </a:t>
            </a:r>
            <a:r>
              <a:rPr lang="ru-RU" dirty="0" smtClean="0">
                <a:latin typeface="Times New Roman" pitchFamily="18" charset="0"/>
                <a:cs typeface="Times New Roman" pitchFamily="18" charset="0"/>
              </a:rPr>
              <a:t>практике изучаются величина </a:t>
            </a:r>
            <a:r>
              <a:rPr lang="ru-RU" dirty="0" smtClean="0">
                <a:latin typeface="Times New Roman" pitchFamily="18" charset="0"/>
                <a:cs typeface="Times New Roman" pitchFamily="18" charset="0"/>
              </a:rPr>
              <a:t>чистых </a:t>
            </a:r>
            <a:r>
              <a:rPr lang="ru-RU" dirty="0" smtClean="0">
                <a:latin typeface="Times New Roman" pitchFamily="18" charset="0"/>
                <a:cs typeface="Times New Roman" pitchFamily="18" charset="0"/>
              </a:rPr>
              <a:t>активов и их </a:t>
            </a:r>
            <a:r>
              <a:rPr lang="ru-RU" dirty="0" smtClean="0">
                <a:latin typeface="Times New Roman" pitchFamily="18" charset="0"/>
                <a:cs typeface="Times New Roman" pitchFamily="18" charset="0"/>
              </a:rPr>
              <a:t>динамика</a:t>
            </a:r>
            <a:r>
              <a:rPr lang="ru-RU" dirty="0" smtClean="0">
                <a:latin typeface="Times New Roman" pitchFamily="18" charset="0"/>
                <a:cs typeface="Times New Roman" pitchFamily="18" charset="0"/>
              </a:rPr>
              <a:t>. Чистые активы организации представляют собой превышение активов над пассивами, принимаемыми в расчет. К активам, </a:t>
            </a:r>
            <a:r>
              <a:rPr lang="ru-RU" dirty="0" smtClean="0">
                <a:latin typeface="Times New Roman" pitchFamily="18" charset="0"/>
                <a:cs typeface="Times New Roman" pitchFamily="18" charset="0"/>
              </a:rPr>
              <a:t>участвующим </a:t>
            </a:r>
            <a:r>
              <a:rPr lang="ru-RU" dirty="0" smtClean="0">
                <a:latin typeface="Times New Roman" pitchFamily="18" charset="0"/>
                <a:cs typeface="Times New Roman" pitchFamily="18" charset="0"/>
              </a:rPr>
              <a:t>в расчете, относят денежное и не денежное имущество организаций, за исключением задолженности участников (учредителей) по взносам в уставный капитал и балансовой стоимости собственных </a:t>
            </a:r>
            <a:r>
              <a:rPr lang="ru-RU" dirty="0" smtClean="0">
                <a:latin typeface="Times New Roman" pitchFamily="18" charset="0"/>
                <a:cs typeface="Times New Roman" pitchFamily="18" charset="0"/>
              </a:rPr>
              <a:t>акций</a:t>
            </a:r>
            <a:r>
              <a:rPr lang="ru-RU" dirty="0" smtClean="0">
                <a:latin typeface="Times New Roman" pitchFamily="18" charset="0"/>
                <a:cs typeface="Times New Roman" pitchFamily="18" charset="0"/>
              </a:rPr>
              <a:t>, выкупленных у акционеров. При исчислении величины чистых активов исключают часть </a:t>
            </a:r>
            <a:r>
              <a:rPr lang="ru-RU" dirty="0" smtClean="0">
                <a:latin typeface="Times New Roman" pitchFamily="18" charset="0"/>
                <a:cs typeface="Times New Roman" pitchFamily="18" charset="0"/>
              </a:rPr>
              <a:t>собственных </a:t>
            </a:r>
            <a:r>
              <a:rPr lang="ru-RU" dirty="0" smtClean="0">
                <a:latin typeface="Times New Roman" pitchFamily="18" charset="0"/>
                <a:cs typeface="Times New Roman" pitchFamily="18" charset="0"/>
              </a:rPr>
              <a:t>обязательств организации (целевые финансирование и </a:t>
            </a:r>
            <a:r>
              <a:rPr lang="ru-RU" dirty="0" smtClean="0">
                <a:latin typeface="Times New Roman" pitchFamily="18" charset="0"/>
                <a:cs typeface="Times New Roman" pitchFamily="18" charset="0"/>
              </a:rPr>
              <a:t>поступления</a:t>
            </a:r>
            <a:r>
              <a:rPr lang="ru-RU" dirty="0" smtClean="0">
                <a:latin typeface="Times New Roman" pitchFamily="18" charset="0"/>
                <a:cs typeface="Times New Roman" pitchFamily="18" charset="0"/>
              </a:rPr>
              <a:t>), внешние обязательства банкам и иным юридическим и физическим лицам</a:t>
            </a:r>
            <a:r>
              <a:rPr lang="ru-RU" dirty="0" smtClean="0">
                <a:latin typeface="Times New Roman" pitchFamily="18" charset="0"/>
                <a:cs typeface="Times New Roman" pitchFamily="18" charset="0"/>
              </a:rPr>
              <a:t>.</a:t>
            </a:r>
          </a:p>
          <a:p>
            <a:pPr>
              <a:buNone/>
            </a:pPr>
            <a:endParaRPr lang="ru-RU" dirty="0" smtClean="0">
              <a:latin typeface="Times New Roman" pitchFamily="18" charset="0"/>
              <a:cs typeface="Times New Roman" pitchFamily="18" charset="0"/>
            </a:endParaRPr>
          </a:p>
          <a:p>
            <a:pPr>
              <a:buNone/>
            </a:pPr>
            <a:endParaRPr lang="ru-RU" dirty="0" smtClean="0">
              <a:latin typeface="Times New Roman" pitchFamily="18" charset="0"/>
              <a:cs typeface="Times New Roman" pitchFamily="18" charset="0"/>
            </a:endParaRPr>
          </a:p>
          <a:p>
            <a:r>
              <a:rPr lang="ru-RU" dirty="0" smtClean="0">
                <a:latin typeface="Times New Roman" pitchFamily="18" charset="0"/>
                <a:cs typeface="Times New Roman" pitchFamily="18" charset="0"/>
              </a:rPr>
              <a:t> где   ЧА – чистые активы,</a:t>
            </a:r>
          </a:p>
          <a:p>
            <a:r>
              <a:rPr lang="ru-RU" dirty="0" smtClean="0">
                <a:latin typeface="Times New Roman" pitchFamily="18" charset="0"/>
                <a:cs typeface="Times New Roman" pitchFamily="18" charset="0"/>
              </a:rPr>
              <a:t> А – активы,</a:t>
            </a:r>
          </a:p>
          <a:p>
            <a:r>
              <a:rPr lang="ru-RU" dirty="0" smtClean="0">
                <a:latin typeface="Times New Roman" pitchFamily="18" charset="0"/>
                <a:cs typeface="Times New Roman" pitchFamily="18" charset="0"/>
              </a:rPr>
              <a:t>ЦФ – целевое финансирование,</a:t>
            </a:r>
          </a:p>
          <a:p>
            <a:r>
              <a:rPr lang="ru-RU" dirty="0" smtClean="0">
                <a:latin typeface="Times New Roman" pitchFamily="18" charset="0"/>
                <a:cs typeface="Times New Roman" pitchFamily="18" charset="0"/>
              </a:rPr>
              <a:t>КБ – кредиты банков,</a:t>
            </a:r>
          </a:p>
          <a:p>
            <a:endParaRPr lang="ru-RU" dirty="0">
              <a:latin typeface="Times New Roman" pitchFamily="18" charset="0"/>
              <a:cs typeface="Times New Roman" pitchFamily="18" charset="0"/>
            </a:endParaRPr>
          </a:p>
        </p:txBody>
      </p:sp>
      <p:sp>
        <p:nvSpPr>
          <p:cNvPr id="54274"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a:p>
        </p:txBody>
      </p:sp>
      <p:graphicFrame>
        <p:nvGraphicFramePr>
          <p:cNvPr id="54273" name="Object 1"/>
          <p:cNvGraphicFramePr>
            <a:graphicFrameLocks noChangeAspect="1"/>
          </p:cNvGraphicFramePr>
          <p:nvPr/>
        </p:nvGraphicFramePr>
        <p:xfrm>
          <a:off x="395536" y="4077072"/>
          <a:ext cx="8352928" cy="504056"/>
        </p:xfrm>
        <a:graphic>
          <a:graphicData uri="http://schemas.openxmlformats.org/presentationml/2006/ole">
            <p:oleObj spid="_x0000_s54273" name="Формула" r:id="rId3" imgW="3314700" imgH="203200" progId="Equation.3">
              <p:embed/>
            </p:oleObj>
          </a:graphicData>
        </a:graphic>
      </p:graphicFrame>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0" y="332656"/>
            <a:ext cx="9144000" cy="6264696"/>
          </a:xfrm>
        </p:spPr>
        <p:txBody>
          <a:bodyPr>
            <a:noAutofit/>
          </a:bodyPr>
          <a:lstStyle/>
          <a:p>
            <a:r>
              <a:rPr lang="ru-RU" sz="2800" dirty="0" smtClean="0">
                <a:latin typeface="Times New Roman" pitchFamily="18" charset="0"/>
                <a:cs typeface="Times New Roman" pitchFamily="18" charset="0"/>
              </a:rPr>
              <a:t>В отечественной практике анализ платежеспособности и </a:t>
            </a:r>
            <a:r>
              <a:rPr lang="ru-RU" sz="2800" dirty="0" smtClean="0">
                <a:latin typeface="Times New Roman" pitchFamily="18" charset="0"/>
                <a:cs typeface="Times New Roman" pitchFamily="18" charset="0"/>
              </a:rPr>
              <a:t>ликвидности </a:t>
            </a:r>
            <a:r>
              <a:rPr lang="ru-RU" sz="2800" dirty="0" smtClean="0">
                <a:latin typeface="Times New Roman" pitchFamily="18" charset="0"/>
                <a:cs typeface="Times New Roman" pitchFamily="18" charset="0"/>
              </a:rPr>
              <a:t>организации осуществляется путем сравнения активов, </a:t>
            </a:r>
            <a:r>
              <a:rPr lang="ru-RU" sz="2800" dirty="0" smtClean="0">
                <a:latin typeface="Times New Roman" pitchFamily="18" charset="0"/>
                <a:cs typeface="Times New Roman" pitchFamily="18" charset="0"/>
              </a:rPr>
              <a:t>сгруппированных </a:t>
            </a:r>
            <a:r>
              <a:rPr lang="ru-RU" sz="2800" dirty="0" smtClean="0">
                <a:latin typeface="Times New Roman" pitchFamily="18" charset="0"/>
                <a:cs typeface="Times New Roman" pitchFamily="18" charset="0"/>
              </a:rPr>
              <a:t>и расположенных в порядке убывания ликвидности, с обязательствами по пассиву, сгруппированными и расположенными в порядке возрастания сроков погашения. По существу, ликвидность организации означает ликвидность ее баланса</a:t>
            </a:r>
            <a:r>
              <a:rPr lang="ru-RU" sz="2800" dirty="0" smtClean="0">
                <a:latin typeface="Times New Roman" pitchFamily="18" charset="0"/>
                <a:cs typeface="Times New Roman" pitchFamily="18" charset="0"/>
              </a:rPr>
              <a:t>.</a:t>
            </a:r>
          </a:p>
          <a:p>
            <a:pPr>
              <a:buNone/>
            </a:pPr>
            <a:endParaRPr lang="ru-RU" sz="2800" dirty="0" smtClean="0">
              <a:latin typeface="Times New Roman" pitchFamily="18" charset="0"/>
              <a:cs typeface="Times New Roman" pitchFamily="18" charset="0"/>
            </a:endParaRPr>
          </a:p>
          <a:p>
            <a:r>
              <a:rPr lang="ru-RU" sz="2800" dirty="0" smtClean="0">
                <a:latin typeface="Times New Roman" pitchFamily="18" charset="0"/>
                <a:cs typeface="Times New Roman" pitchFamily="18" charset="0"/>
              </a:rPr>
              <a:t>Ликвидность активов и срочность обязательств могут быть </a:t>
            </a:r>
            <a:r>
              <a:rPr lang="ru-RU" sz="2800" dirty="0" smtClean="0">
                <a:latin typeface="Times New Roman" pitchFamily="18" charset="0"/>
                <a:cs typeface="Times New Roman" pitchFamily="18" charset="0"/>
              </a:rPr>
              <a:t>определены </a:t>
            </a:r>
            <a:r>
              <a:rPr lang="ru-RU" sz="2800" dirty="0" smtClean="0">
                <a:latin typeface="Times New Roman" pitchFamily="18" charset="0"/>
                <a:cs typeface="Times New Roman" pitchFamily="18" charset="0"/>
              </a:rPr>
              <a:t>по бухгалтерскому балансу лишь в общих чертах в ходе </a:t>
            </a:r>
            <a:r>
              <a:rPr lang="ru-RU" sz="2800" dirty="0" smtClean="0">
                <a:latin typeface="Times New Roman" pitchFamily="18" charset="0"/>
                <a:cs typeface="Times New Roman" pitchFamily="18" charset="0"/>
              </a:rPr>
              <a:t>внешнего </a:t>
            </a:r>
            <a:r>
              <a:rPr lang="ru-RU" sz="2800" dirty="0" smtClean="0">
                <a:latin typeface="Times New Roman" pitchFamily="18" charset="0"/>
                <a:cs typeface="Times New Roman" pitchFamily="18" charset="0"/>
              </a:rPr>
              <a:t>анализа. Уточнение ликвидности баланса происходит в рамках внутреннего анализа на базе данных бухгалтерского учета.</a:t>
            </a:r>
          </a:p>
          <a:p>
            <a:endParaRPr lang="ru-RU" sz="2800" dirty="0">
              <a:latin typeface="Times New Roman" pitchFamily="18" charset="0"/>
              <a:cs typeface="Times New Roman" pitchFamily="18" charset="0"/>
            </a:endParaRP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476672"/>
            <a:ext cx="8229600" cy="5649491"/>
          </a:xfrm>
        </p:spPr>
        <p:txBody>
          <a:bodyPr>
            <a:normAutofit/>
          </a:bodyPr>
          <a:lstStyle/>
          <a:p>
            <a:pPr>
              <a:buNone/>
            </a:pPr>
            <a:r>
              <a:rPr lang="ru-RU" sz="2800" dirty="0" smtClean="0">
                <a:latin typeface="Times New Roman" pitchFamily="18" charset="0"/>
                <a:cs typeface="Times New Roman" pitchFamily="18" charset="0"/>
              </a:rPr>
              <a:t>В зависимости от степени ликвидности активы организации </a:t>
            </a:r>
            <a:r>
              <a:rPr lang="ru-RU" sz="2800" dirty="0" smtClean="0">
                <a:latin typeface="Times New Roman" pitchFamily="18" charset="0"/>
                <a:cs typeface="Times New Roman" pitchFamily="18" charset="0"/>
              </a:rPr>
              <a:t>разделяются </a:t>
            </a:r>
            <a:r>
              <a:rPr lang="ru-RU" sz="2800" dirty="0" smtClean="0">
                <a:latin typeface="Times New Roman" pitchFamily="18" charset="0"/>
                <a:cs typeface="Times New Roman" pitchFamily="18" charset="0"/>
              </a:rPr>
              <a:t>на следующие группы.</a:t>
            </a:r>
          </a:p>
          <a:p>
            <a:pPr>
              <a:buNone/>
            </a:pPr>
            <a:r>
              <a:rPr lang="ru-RU" sz="2800" dirty="0" smtClean="0">
                <a:latin typeface="Times New Roman" pitchFamily="18" charset="0"/>
                <a:cs typeface="Times New Roman" pitchFamily="18" charset="0"/>
              </a:rPr>
              <a:t>1. Наиболее ликвидные активы (A</a:t>
            </a:r>
            <a:r>
              <a:rPr lang="ru-RU" sz="2800" baseline="-25000" dirty="0" smtClean="0">
                <a:latin typeface="Times New Roman" pitchFamily="18" charset="0"/>
                <a:cs typeface="Times New Roman" pitchFamily="18" charset="0"/>
              </a:rPr>
              <a:t>1</a:t>
            </a:r>
            <a:r>
              <a:rPr lang="ru-RU" sz="2800" dirty="0" smtClean="0">
                <a:latin typeface="Times New Roman" pitchFamily="18" charset="0"/>
                <a:cs typeface="Times New Roman" pitchFamily="18" charset="0"/>
              </a:rPr>
              <a:t>), включающие денежные сред­ства и краткосрочные финансовые вложения (ценные бумаги, за ис­ключением балансовой стоимости собственных акций, выкупленных у акционеров), рассчитывают по формуле</a:t>
            </a:r>
          </a:p>
          <a:p>
            <a:endParaRPr lang="ru-RU" sz="2800" dirty="0">
              <a:latin typeface="Times New Roman" pitchFamily="18" charset="0"/>
              <a:cs typeface="Times New Roman" pitchFamily="18" charset="0"/>
            </a:endParaRPr>
          </a:p>
        </p:txBody>
      </p:sp>
      <p:sp>
        <p:nvSpPr>
          <p:cNvPr id="52226"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a:p>
        </p:txBody>
      </p:sp>
      <p:graphicFrame>
        <p:nvGraphicFramePr>
          <p:cNvPr id="52225" name="Object 1"/>
          <p:cNvGraphicFramePr>
            <a:graphicFrameLocks noChangeAspect="1"/>
          </p:cNvGraphicFramePr>
          <p:nvPr/>
        </p:nvGraphicFramePr>
        <p:xfrm>
          <a:off x="2195736" y="4581128"/>
          <a:ext cx="3672408" cy="760949"/>
        </p:xfrm>
        <a:graphic>
          <a:graphicData uri="http://schemas.openxmlformats.org/presentationml/2006/ole">
            <p:oleObj spid="_x0000_s52225" name="Формула" r:id="rId3" imgW="1053643" imgH="215806" progId="Equation.3">
              <p:embed/>
            </p:oleObj>
          </a:graphicData>
        </a:graphic>
      </p:graphicFrame>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620688"/>
            <a:ext cx="8219256" cy="5505475"/>
          </a:xfrm>
        </p:spPr>
        <p:txBody>
          <a:bodyPr>
            <a:normAutofit/>
          </a:bodyPr>
          <a:lstStyle/>
          <a:p>
            <a:pPr>
              <a:buNone/>
            </a:pPr>
            <a:r>
              <a:rPr lang="ru-RU" dirty="0" smtClean="0">
                <a:latin typeface="Times New Roman" pitchFamily="18" charset="0"/>
                <a:cs typeface="Times New Roman" pitchFamily="18" charset="0"/>
              </a:rPr>
              <a:t>2.	Быстро реализуемые активы (А</a:t>
            </a:r>
            <a:r>
              <a:rPr lang="ru-RU" baseline="-25000" dirty="0" smtClean="0">
                <a:latin typeface="Times New Roman" pitchFamily="18" charset="0"/>
                <a:cs typeface="Times New Roman" pitchFamily="18" charset="0"/>
              </a:rPr>
              <a:t>2</a:t>
            </a:r>
            <a:r>
              <a:rPr lang="ru-RU" dirty="0" smtClean="0">
                <a:latin typeface="Times New Roman" pitchFamily="18" charset="0"/>
                <a:cs typeface="Times New Roman" pitchFamily="18" charset="0"/>
              </a:rPr>
              <a:t>) — краткосрочная дебиторская</a:t>
            </a:r>
            <a:br>
              <a:rPr lang="ru-RU" dirty="0" smtClean="0">
                <a:latin typeface="Times New Roman" pitchFamily="18" charset="0"/>
                <a:cs typeface="Times New Roman" pitchFamily="18" charset="0"/>
              </a:rPr>
            </a:br>
            <a:r>
              <a:rPr lang="ru-RU" dirty="0" smtClean="0">
                <a:latin typeface="Times New Roman" pitchFamily="18" charset="0"/>
                <a:cs typeface="Times New Roman" pitchFamily="18" charset="0"/>
              </a:rPr>
              <a:t>задолженность и прочие оборотные активы за вычетом задолженности участников по взносам в уставный капитал:</a:t>
            </a:r>
          </a:p>
          <a:p>
            <a:pPr>
              <a:buNone/>
            </a:pPr>
            <a:endParaRPr lang="ru-RU" dirty="0" smtClean="0">
              <a:latin typeface="Times New Roman" pitchFamily="18" charset="0"/>
              <a:cs typeface="Times New Roman" pitchFamily="18" charset="0"/>
            </a:endParaRPr>
          </a:p>
          <a:p>
            <a:r>
              <a:rPr lang="ru-RU" dirty="0" smtClean="0">
                <a:latin typeface="Times New Roman" pitchFamily="18" charset="0"/>
                <a:cs typeface="Times New Roman" pitchFamily="18" charset="0"/>
              </a:rPr>
              <a:t>где  КДЗ – краткосрочная дебиторская задолженность,</a:t>
            </a:r>
          </a:p>
          <a:p>
            <a:r>
              <a:rPr lang="ru-RU" dirty="0" smtClean="0">
                <a:latin typeface="Times New Roman" pitchFamily="18" charset="0"/>
                <a:cs typeface="Times New Roman" pitchFamily="18" charset="0"/>
              </a:rPr>
              <a:t>ПОА – прочие оборотные активы.</a:t>
            </a:r>
          </a:p>
          <a:p>
            <a:endParaRPr lang="ru-RU" dirty="0">
              <a:latin typeface="Times New Roman" pitchFamily="18" charset="0"/>
              <a:cs typeface="Times New Roman" pitchFamily="18" charset="0"/>
            </a:endParaRPr>
          </a:p>
        </p:txBody>
      </p:sp>
      <p:sp>
        <p:nvSpPr>
          <p:cNvPr id="51202"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a:p>
        </p:txBody>
      </p:sp>
      <p:graphicFrame>
        <p:nvGraphicFramePr>
          <p:cNvPr id="51201" name="Object 1"/>
          <p:cNvGraphicFramePr>
            <a:graphicFrameLocks noChangeAspect="1"/>
          </p:cNvGraphicFramePr>
          <p:nvPr/>
        </p:nvGraphicFramePr>
        <p:xfrm>
          <a:off x="1403647" y="3212976"/>
          <a:ext cx="3922869" cy="504056"/>
        </p:xfrm>
        <a:graphic>
          <a:graphicData uri="http://schemas.openxmlformats.org/presentationml/2006/ole">
            <p:oleObj spid="_x0000_s51201" name="Формула" r:id="rId3" imgW="1701800" imgH="215900" progId="Equation.3">
              <p:embed/>
            </p:oleObj>
          </a:graphicData>
        </a:graphic>
      </p:graphicFrame>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476672"/>
            <a:ext cx="8291264" cy="6048672"/>
          </a:xfrm>
        </p:spPr>
        <p:txBody>
          <a:bodyPr>
            <a:noAutofit/>
          </a:bodyPr>
          <a:lstStyle/>
          <a:p>
            <a:r>
              <a:rPr lang="ru-RU" sz="2800" dirty="0" smtClean="0">
                <a:latin typeface="Times New Roman" pitchFamily="18" charset="0"/>
                <a:cs typeface="Times New Roman" pitchFamily="18" charset="0"/>
              </a:rPr>
              <a:t>3.	Медленно реализуемые активы (А</a:t>
            </a:r>
            <a:r>
              <a:rPr lang="ru-RU" sz="2800" baseline="-25000" dirty="0" smtClean="0">
                <a:latin typeface="Times New Roman" pitchFamily="18" charset="0"/>
                <a:cs typeface="Times New Roman" pitchFamily="18" charset="0"/>
              </a:rPr>
              <a:t>3</a:t>
            </a:r>
            <a:r>
              <a:rPr lang="ru-RU" sz="2800" dirty="0" smtClean="0">
                <a:latin typeface="Times New Roman" pitchFamily="18" charset="0"/>
                <a:cs typeface="Times New Roman" pitchFamily="18" charset="0"/>
              </a:rPr>
              <a:t>) — запасы, НДС, задолженность участников по взносам в уставный капитал, а также долгосроч­ные финансовые вложения:</a:t>
            </a:r>
          </a:p>
          <a:p>
            <a:pPr>
              <a:buNone/>
            </a:pPr>
            <a:endParaRPr lang="ru-RU" sz="2800" dirty="0" smtClean="0">
              <a:latin typeface="Times New Roman" pitchFamily="18" charset="0"/>
              <a:cs typeface="Times New Roman" pitchFamily="18" charset="0"/>
            </a:endParaRPr>
          </a:p>
          <a:p>
            <a:r>
              <a:rPr lang="ru-RU" sz="2800" dirty="0" smtClean="0">
                <a:latin typeface="Times New Roman" pitchFamily="18" charset="0"/>
                <a:cs typeface="Times New Roman" pitchFamily="18" charset="0"/>
              </a:rPr>
              <a:t>где    ДФВ – долгосрочные финансовые вложения.</a:t>
            </a:r>
          </a:p>
          <a:p>
            <a:r>
              <a:rPr lang="ru-RU" sz="2800" dirty="0" smtClean="0">
                <a:latin typeface="Times New Roman" pitchFamily="18" charset="0"/>
                <a:cs typeface="Times New Roman" pitchFamily="18" charset="0"/>
              </a:rPr>
              <a:t>4.	Трудно реализуемые активы (А</a:t>
            </a:r>
            <a:r>
              <a:rPr lang="ru-RU" sz="2800" baseline="-25000" dirty="0" smtClean="0">
                <a:latin typeface="Times New Roman" pitchFamily="18" charset="0"/>
                <a:cs typeface="Times New Roman" pitchFamily="18" charset="0"/>
              </a:rPr>
              <a:t>4</a:t>
            </a:r>
            <a:r>
              <a:rPr lang="ru-RU" sz="2800" dirty="0" smtClean="0">
                <a:latin typeface="Times New Roman" pitchFamily="18" charset="0"/>
                <a:cs typeface="Times New Roman" pitchFamily="18" charset="0"/>
              </a:rPr>
              <a:t>) - иммобилизованные средства</a:t>
            </a:r>
            <a:br>
              <a:rPr lang="ru-RU" sz="2800" dirty="0" smtClean="0">
                <a:latin typeface="Times New Roman" pitchFamily="18" charset="0"/>
                <a:cs typeface="Times New Roman" pitchFamily="18" charset="0"/>
              </a:rPr>
            </a:br>
            <a:r>
              <a:rPr lang="ru-RU" sz="2800" dirty="0" smtClean="0">
                <a:latin typeface="Times New Roman" pitchFamily="18" charset="0"/>
                <a:cs typeface="Times New Roman" pitchFamily="18" charset="0"/>
              </a:rPr>
              <a:t>и долгосрочная дебиторская задолженность за вычетом долгосрочных</a:t>
            </a:r>
            <a:br>
              <a:rPr lang="ru-RU" sz="2800" dirty="0" smtClean="0">
                <a:latin typeface="Times New Roman" pitchFamily="18" charset="0"/>
                <a:cs typeface="Times New Roman" pitchFamily="18" charset="0"/>
              </a:rPr>
            </a:br>
            <a:r>
              <a:rPr lang="ru-RU" sz="2800" dirty="0" smtClean="0">
                <a:latin typeface="Times New Roman" pitchFamily="18" charset="0"/>
                <a:cs typeface="Times New Roman" pitchFamily="18" charset="0"/>
              </a:rPr>
              <a:t>финансовых вложений:</a:t>
            </a:r>
          </a:p>
          <a:p>
            <a:pPr>
              <a:buNone/>
            </a:pPr>
            <a:endParaRPr lang="ru-RU" sz="2800" dirty="0" smtClean="0">
              <a:latin typeface="Times New Roman" pitchFamily="18" charset="0"/>
              <a:cs typeface="Times New Roman" pitchFamily="18" charset="0"/>
            </a:endParaRPr>
          </a:p>
          <a:p>
            <a:r>
              <a:rPr lang="ru-RU" sz="2800" dirty="0" smtClean="0">
                <a:latin typeface="Times New Roman" pitchFamily="18" charset="0"/>
                <a:cs typeface="Times New Roman" pitchFamily="18" charset="0"/>
              </a:rPr>
              <a:t>где   ДДЗ – долгосрочная дебиторская задолженность.</a:t>
            </a:r>
            <a:endParaRPr lang="ru-RU" sz="2800" dirty="0">
              <a:latin typeface="Times New Roman" pitchFamily="18" charset="0"/>
              <a:cs typeface="Times New Roman" pitchFamily="18" charset="0"/>
            </a:endParaRPr>
          </a:p>
        </p:txBody>
      </p:sp>
      <p:sp>
        <p:nvSpPr>
          <p:cNvPr id="50178"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a:p>
        </p:txBody>
      </p:sp>
      <p:graphicFrame>
        <p:nvGraphicFramePr>
          <p:cNvPr id="50177" name="Object 1"/>
          <p:cNvGraphicFramePr>
            <a:graphicFrameLocks noChangeAspect="1"/>
          </p:cNvGraphicFramePr>
          <p:nvPr/>
        </p:nvGraphicFramePr>
        <p:xfrm>
          <a:off x="1619672" y="2239596"/>
          <a:ext cx="4176464" cy="481900"/>
        </p:xfrm>
        <a:graphic>
          <a:graphicData uri="http://schemas.openxmlformats.org/presentationml/2006/ole">
            <p:oleObj spid="_x0000_s50177" name="Формула" r:id="rId3" imgW="1981200" imgH="228600" progId="Equation.3">
              <p:embed/>
            </p:oleObj>
          </a:graphicData>
        </a:graphic>
      </p:graphicFrame>
      <p:sp>
        <p:nvSpPr>
          <p:cNvPr id="50180" name="Rectangle 4"/>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a:p>
        </p:txBody>
      </p:sp>
      <p:graphicFrame>
        <p:nvGraphicFramePr>
          <p:cNvPr id="50179" name="Object 3"/>
          <p:cNvGraphicFramePr>
            <a:graphicFrameLocks noChangeAspect="1"/>
          </p:cNvGraphicFramePr>
          <p:nvPr/>
        </p:nvGraphicFramePr>
        <p:xfrm>
          <a:off x="1691680" y="5373216"/>
          <a:ext cx="3960440" cy="587678"/>
        </p:xfrm>
        <a:graphic>
          <a:graphicData uri="http://schemas.openxmlformats.org/presentationml/2006/ole">
            <p:oleObj spid="_x0000_s50179" name="Формула" r:id="rId4" imgW="1473200" imgH="215900" progId="Equation.3">
              <p:embed/>
            </p:oleObj>
          </a:graphicData>
        </a:graphic>
      </p:graphicFrame>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476672"/>
            <a:ext cx="8363272" cy="5649491"/>
          </a:xfrm>
        </p:spPr>
        <p:txBody>
          <a:bodyPr>
            <a:normAutofit lnSpcReduction="10000"/>
          </a:bodyPr>
          <a:lstStyle/>
          <a:p>
            <a:r>
              <a:rPr lang="ru-RU" sz="2800" dirty="0" smtClean="0">
                <a:latin typeface="Times New Roman" pitchFamily="18" charset="0"/>
                <a:cs typeface="Times New Roman" pitchFamily="18" charset="0"/>
              </a:rPr>
              <a:t>Пассивы баланса группируются по срочности их оплаты </a:t>
            </a:r>
            <a:r>
              <a:rPr lang="ru-RU" sz="2800" dirty="0" smtClean="0">
                <a:latin typeface="Times New Roman" pitchFamily="18" charset="0"/>
                <a:cs typeface="Times New Roman" pitchFamily="18" charset="0"/>
              </a:rPr>
              <a:t>следующим </a:t>
            </a:r>
            <a:r>
              <a:rPr lang="ru-RU" sz="2800" dirty="0" smtClean="0">
                <a:latin typeface="Times New Roman" pitchFamily="18" charset="0"/>
                <a:cs typeface="Times New Roman" pitchFamily="18" charset="0"/>
              </a:rPr>
              <a:t>образом.</a:t>
            </a:r>
          </a:p>
          <a:p>
            <a:r>
              <a:rPr lang="ru-RU" sz="2800" dirty="0" smtClean="0">
                <a:latin typeface="Times New Roman" pitchFamily="18" charset="0"/>
                <a:cs typeface="Times New Roman" pitchFamily="18" charset="0"/>
              </a:rPr>
              <a:t>1.	Наиболее срочные обязательства (П</a:t>
            </a:r>
            <a:r>
              <a:rPr lang="ru-RU" sz="2800" baseline="-25000" dirty="0" smtClean="0">
                <a:latin typeface="Times New Roman" pitchFamily="18" charset="0"/>
                <a:cs typeface="Times New Roman" pitchFamily="18" charset="0"/>
              </a:rPr>
              <a:t>1</a:t>
            </a:r>
            <a:r>
              <a:rPr lang="ru-RU" sz="2800" dirty="0" smtClean="0">
                <a:latin typeface="Times New Roman" pitchFamily="18" charset="0"/>
                <a:cs typeface="Times New Roman" pitchFamily="18" charset="0"/>
              </a:rPr>
              <a:t>) включают кредиторскую задолженность, задолженность участникам по выплате доходов и прочие краткосрочные </a:t>
            </a:r>
            <a:r>
              <a:rPr lang="ru-RU" sz="2800" dirty="0" smtClean="0">
                <a:latin typeface="Times New Roman" pitchFamily="18" charset="0"/>
                <a:cs typeface="Times New Roman" pitchFamily="18" charset="0"/>
              </a:rPr>
              <a:t>обязательства:</a:t>
            </a:r>
          </a:p>
          <a:p>
            <a:endParaRPr lang="ru-RU" sz="2800" dirty="0" smtClean="0">
              <a:latin typeface="Times New Roman" pitchFamily="18" charset="0"/>
              <a:cs typeface="Times New Roman" pitchFamily="18" charset="0"/>
            </a:endParaRPr>
          </a:p>
          <a:p>
            <a:endParaRPr lang="ru-RU" sz="2800" dirty="0" smtClean="0">
              <a:latin typeface="Times New Roman" pitchFamily="18" charset="0"/>
              <a:cs typeface="Times New Roman" pitchFamily="18" charset="0"/>
            </a:endParaRPr>
          </a:p>
          <a:p>
            <a:r>
              <a:rPr lang="ru-RU" sz="2800" dirty="0" smtClean="0">
                <a:latin typeface="Times New Roman" pitchFamily="18" charset="0"/>
                <a:cs typeface="Times New Roman" pitchFamily="18" charset="0"/>
              </a:rPr>
              <a:t>2</a:t>
            </a:r>
            <a:r>
              <a:rPr lang="ru-RU" sz="2800" dirty="0" smtClean="0">
                <a:latin typeface="Times New Roman" pitchFamily="18" charset="0"/>
                <a:cs typeface="Times New Roman" pitchFamily="18" charset="0"/>
              </a:rPr>
              <a:t>.	Краткосрочные пассивы (П</a:t>
            </a:r>
            <a:r>
              <a:rPr lang="ru-RU" sz="2800" baseline="-25000" dirty="0" smtClean="0">
                <a:latin typeface="Times New Roman" pitchFamily="18" charset="0"/>
                <a:cs typeface="Times New Roman" pitchFamily="18" charset="0"/>
              </a:rPr>
              <a:t>2</a:t>
            </a:r>
            <a:r>
              <a:rPr lang="ru-RU" sz="2800" dirty="0" smtClean="0">
                <a:latin typeface="Times New Roman" pitchFamily="18" charset="0"/>
                <a:cs typeface="Times New Roman" pitchFamily="18" charset="0"/>
              </a:rPr>
              <a:t>) - краткосрочные кредиты и заемные средства:</a:t>
            </a:r>
          </a:p>
          <a:p>
            <a:pPr>
              <a:buNone/>
            </a:pPr>
            <a:endParaRPr lang="ru-RU" sz="2800" dirty="0" smtClean="0">
              <a:latin typeface="Times New Roman" pitchFamily="18" charset="0"/>
              <a:cs typeface="Times New Roman" pitchFamily="18" charset="0"/>
            </a:endParaRPr>
          </a:p>
          <a:p>
            <a:r>
              <a:rPr lang="ru-RU" sz="2800" dirty="0" smtClean="0">
                <a:latin typeface="Times New Roman" pitchFamily="18" charset="0"/>
                <a:cs typeface="Times New Roman" pitchFamily="18" charset="0"/>
              </a:rPr>
              <a:t>где </a:t>
            </a:r>
            <a:r>
              <a:rPr lang="ru-RU" sz="2800" dirty="0" err="1" smtClean="0">
                <a:latin typeface="Times New Roman" pitchFamily="18" charset="0"/>
                <a:cs typeface="Times New Roman" pitchFamily="18" charset="0"/>
              </a:rPr>
              <a:t>ККиЗ</a:t>
            </a:r>
            <a:r>
              <a:rPr lang="ru-RU" sz="2800" dirty="0" smtClean="0">
                <a:latin typeface="Times New Roman" pitchFamily="18" charset="0"/>
                <a:cs typeface="Times New Roman" pitchFamily="18" charset="0"/>
              </a:rPr>
              <a:t> – краткосрочные кредиты и займы.</a:t>
            </a:r>
          </a:p>
          <a:p>
            <a:endParaRPr lang="ru-RU" sz="2800" dirty="0">
              <a:latin typeface="Times New Roman" pitchFamily="18" charset="0"/>
              <a:cs typeface="Times New Roman" pitchFamily="18" charset="0"/>
            </a:endParaRPr>
          </a:p>
        </p:txBody>
      </p:sp>
      <p:sp>
        <p:nvSpPr>
          <p:cNvPr id="49154"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a:p>
        </p:txBody>
      </p:sp>
      <p:graphicFrame>
        <p:nvGraphicFramePr>
          <p:cNvPr id="49153" name="Object 1"/>
          <p:cNvGraphicFramePr>
            <a:graphicFrameLocks noChangeAspect="1"/>
          </p:cNvGraphicFramePr>
          <p:nvPr/>
        </p:nvGraphicFramePr>
        <p:xfrm>
          <a:off x="827584" y="3140968"/>
          <a:ext cx="3177744" cy="504056"/>
        </p:xfrm>
        <a:graphic>
          <a:graphicData uri="http://schemas.openxmlformats.org/presentationml/2006/ole">
            <p:oleObj spid="_x0000_s49153" name="Формула" r:id="rId3" imgW="1383699" imgH="215806" progId="Equation.3">
              <p:embed/>
            </p:oleObj>
          </a:graphicData>
        </a:graphic>
      </p:graphicFrame>
      <p:sp>
        <p:nvSpPr>
          <p:cNvPr id="49156" name="Rectangle 4"/>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a:p>
        </p:txBody>
      </p:sp>
      <p:graphicFrame>
        <p:nvGraphicFramePr>
          <p:cNvPr id="49155" name="Object 3"/>
          <p:cNvGraphicFramePr>
            <a:graphicFrameLocks noChangeAspect="1"/>
          </p:cNvGraphicFramePr>
          <p:nvPr/>
        </p:nvGraphicFramePr>
        <p:xfrm>
          <a:off x="1043607" y="4725144"/>
          <a:ext cx="2822161" cy="507107"/>
        </p:xfrm>
        <a:graphic>
          <a:graphicData uri="http://schemas.openxmlformats.org/presentationml/2006/ole">
            <p:oleObj spid="_x0000_s49155" name="Формула" r:id="rId4" imgW="1218671" imgH="215806" progId="Equation.3">
              <p:embed/>
            </p:oleObj>
          </a:graphicData>
        </a:graphic>
      </p:graphicFrame>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428604"/>
            <a:ext cx="8229600" cy="5697559"/>
          </a:xfrm>
        </p:spPr>
        <p:txBody>
          <a:bodyPr>
            <a:normAutofit fontScale="70000" lnSpcReduction="20000"/>
          </a:bodyPr>
          <a:lstStyle/>
          <a:p>
            <a:r>
              <a:rPr lang="ru-RU" dirty="0" smtClean="0">
                <a:latin typeface="Times New Roman" pitchFamily="18" charset="0"/>
                <a:cs typeface="Times New Roman" pitchFamily="18" charset="0"/>
              </a:rPr>
              <a:t>Для характеристики источников средств для формирования запасов используются три показателя, отражающие степень охвата разных видов источников:</a:t>
            </a:r>
          </a:p>
          <a:p>
            <a:r>
              <a:rPr lang="ru-RU" dirty="0" smtClean="0">
                <a:latin typeface="Times New Roman" pitchFamily="18" charset="0"/>
                <a:cs typeface="Times New Roman" pitchFamily="18" charset="0"/>
              </a:rPr>
              <a:t>- собственный оборотный капитал</a:t>
            </a:r>
          </a:p>
          <a:p>
            <a:pPr>
              <a:buNone/>
            </a:pPr>
            <a:endParaRPr lang="ru-RU" dirty="0" smtClean="0">
              <a:latin typeface="Times New Roman" pitchFamily="18" charset="0"/>
              <a:cs typeface="Times New Roman" pitchFamily="18" charset="0"/>
            </a:endParaRPr>
          </a:p>
          <a:p>
            <a:r>
              <a:rPr lang="ru-RU" dirty="0" smtClean="0">
                <a:latin typeface="Times New Roman" pitchFamily="18" charset="0"/>
                <a:cs typeface="Times New Roman" pitchFamily="18" charset="0"/>
              </a:rPr>
              <a:t>- собственный оборотный и долгосрочный заемный капитал в виде суммы собственного оборотного капитала и долгосрочных кредитов и займов</a:t>
            </a:r>
          </a:p>
          <a:p>
            <a:pPr>
              <a:buNone/>
            </a:pPr>
            <a:endParaRPr lang="ru-RU" dirty="0" smtClean="0">
              <a:latin typeface="Times New Roman" pitchFamily="18" charset="0"/>
              <a:cs typeface="Times New Roman" pitchFamily="18" charset="0"/>
            </a:endParaRPr>
          </a:p>
          <a:p>
            <a:r>
              <a:rPr lang="ru-RU" dirty="0" smtClean="0">
                <a:latin typeface="Times New Roman" pitchFamily="18" charset="0"/>
                <a:cs typeface="Times New Roman" pitchFamily="18" charset="0"/>
              </a:rPr>
              <a:t>- все основные источники средств для формирования запасов в виде суммы собственного оборотного капитала, долгосрочных и краткосрочных кредитов и займов</a:t>
            </a:r>
          </a:p>
          <a:p>
            <a:pPr>
              <a:buNone/>
            </a:pPr>
            <a:endParaRPr lang="ru-RU" dirty="0" smtClean="0">
              <a:latin typeface="Times New Roman" pitchFamily="18" charset="0"/>
              <a:cs typeface="Times New Roman" pitchFamily="18" charset="0"/>
            </a:endParaRPr>
          </a:p>
          <a:p>
            <a:r>
              <a:rPr lang="ru-RU" dirty="0" smtClean="0">
                <a:latin typeface="Times New Roman" pitchFamily="18" charset="0"/>
                <a:cs typeface="Times New Roman" pitchFamily="18" charset="0"/>
              </a:rPr>
              <a:t>где     КЗ  - кредиторская задолженность,</a:t>
            </a:r>
          </a:p>
          <a:p>
            <a:r>
              <a:rPr lang="ru-RU" dirty="0" smtClean="0">
                <a:latin typeface="Times New Roman" pitchFamily="18" charset="0"/>
                <a:cs typeface="Times New Roman" pitchFamily="18" charset="0"/>
              </a:rPr>
              <a:t>          ДО  - долгосрочные обязательства,</a:t>
            </a:r>
          </a:p>
          <a:p>
            <a:r>
              <a:rPr lang="ru-RU" dirty="0" smtClean="0">
                <a:latin typeface="Times New Roman" pitchFamily="18" charset="0"/>
                <a:cs typeface="Times New Roman" pitchFamily="18" charset="0"/>
              </a:rPr>
              <a:t>          СК – собственный капитал,</a:t>
            </a:r>
          </a:p>
          <a:p>
            <a:r>
              <a:rPr lang="ru-RU" dirty="0" smtClean="0">
                <a:latin typeface="Times New Roman" pitchFamily="18" charset="0"/>
                <a:cs typeface="Times New Roman" pitchFamily="18" charset="0"/>
              </a:rPr>
              <a:t>          ВА – внеоборотные активы.</a:t>
            </a:r>
          </a:p>
          <a:p>
            <a:endParaRPr lang="ru-RU" dirty="0">
              <a:latin typeface="Times New Roman" pitchFamily="18" charset="0"/>
              <a:cs typeface="Times New Roman" pitchFamily="18" charset="0"/>
            </a:endParaRPr>
          </a:p>
        </p:txBody>
      </p:sp>
      <p:graphicFrame>
        <p:nvGraphicFramePr>
          <p:cNvPr id="1026" name="Object 2"/>
          <p:cNvGraphicFramePr>
            <a:graphicFrameLocks noChangeAspect="1"/>
          </p:cNvGraphicFramePr>
          <p:nvPr/>
        </p:nvGraphicFramePr>
        <p:xfrm>
          <a:off x="1428728" y="1643050"/>
          <a:ext cx="2755485" cy="285752"/>
        </p:xfrm>
        <a:graphic>
          <a:graphicData uri="http://schemas.openxmlformats.org/presentationml/2006/ole">
            <p:oleObj spid="_x0000_s1026" name="Формула" r:id="rId3" imgW="1091880" imgH="177480" progId="Equation.3">
              <p:embed/>
            </p:oleObj>
          </a:graphicData>
        </a:graphic>
      </p:graphicFrame>
      <p:graphicFrame>
        <p:nvGraphicFramePr>
          <p:cNvPr id="1027" name="Object 3"/>
          <p:cNvGraphicFramePr>
            <a:graphicFrameLocks noChangeAspect="1"/>
          </p:cNvGraphicFramePr>
          <p:nvPr/>
        </p:nvGraphicFramePr>
        <p:xfrm>
          <a:off x="1142976" y="2857496"/>
          <a:ext cx="4623391" cy="346076"/>
        </p:xfrm>
        <a:graphic>
          <a:graphicData uri="http://schemas.openxmlformats.org/presentationml/2006/ole">
            <p:oleObj spid="_x0000_s1027" name="Формула" r:id="rId4" imgW="1346040" imgH="203040" progId="Equation.3">
              <p:embed/>
            </p:oleObj>
          </a:graphicData>
        </a:graphic>
      </p:graphicFrame>
      <p:graphicFrame>
        <p:nvGraphicFramePr>
          <p:cNvPr id="1028" name="Object 4"/>
          <p:cNvGraphicFramePr>
            <a:graphicFrameLocks noChangeAspect="1"/>
          </p:cNvGraphicFramePr>
          <p:nvPr/>
        </p:nvGraphicFramePr>
        <p:xfrm>
          <a:off x="1500166" y="4012770"/>
          <a:ext cx="2786082" cy="405248"/>
        </p:xfrm>
        <a:graphic>
          <a:graphicData uri="http://schemas.openxmlformats.org/presentationml/2006/ole">
            <p:oleObj spid="_x0000_s1028" name="Формула" r:id="rId5" imgW="1396800" imgH="203040" progId="Equation.3">
              <p:embed/>
            </p:oleObj>
          </a:graphicData>
        </a:graphic>
      </p:graphicFrame>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67544" y="0"/>
            <a:ext cx="8208912" cy="6082755"/>
          </a:xfrm>
        </p:spPr>
        <p:txBody>
          <a:bodyPr>
            <a:noAutofit/>
          </a:bodyPr>
          <a:lstStyle/>
          <a:p>
            <a:r>
              <a:rPr lang="ru-RU" dirty="0" smtClean="0">
                <a:latin typeface="Times New Roman" pitchFamily="18" charset="0"/>
                <a:cs typeface="Times New Roman" pitchFamily="18" charset="0"/>
              </a:rPr>
              <a:t>3.	Долгосрочные пассивы (П3) - долгосрочные кредиты и заемные средства</a:t>
            </a:r>
            <a:r>
              <a:rPr lang="ru-RU" dirty="0" smtClean="0">
                <a:latin typeface="Times New Roman" pitchFamily="18" charset="0"/>
                <a:cs typeface="Times New Roman" pitchFamily="18" charset="0"/>
              </a:rPr>
              <a:t>:</a:t>
            </a:r>
          </a:p>
          <a:p>
            <a:endParaRPr lang="ru-RU" dirty="0" smtClean="0">
              <a:latin typeface="Times New Roman" pitchFamily="18" charset="0"/>
              <a:cs typeface="Times New Roman" pitchFamily="18" charset="0"/>
            </a:endParaRPr>
          </a:p>
          <a:p>
            <a:pPr>
              <a:buNone/>
            </a:pPr>
            <a:endParaRPr lang="ru-RU" dirty="0" smtClean="0">
              <a:latin typeface="Times New Roman" pitchFamily="18" charset="0"/>
              <a:cs typeface="Times New Roman" pitchFamily="18" charset="0"/>
            </a:endParaRPr>
          </a:p>
          <a:p>
            <a:r>
              <a:rPr lang="ru-RU" dirty="0" smtClean="0">
                <a:latin typeface="Times New Roman" pitchFamily="18" charset="0"/>
                <a:cs typeface="Times New Roman" pitchFamily="18" charset="0"/>
              </a:rPr>
              <a:t>4.	Постоянные пассивы (П4) - капитал и резервы, доходы </a:t>
            </a:r>
            <a:r>
              <a:rPr lang="ru-RU" dirty="0" smtClean="0">
                <a:latin typeface="Times New Roman" pitchFamily="18" charset="0"/>
                <a:cs typeface="Times New Roman" pitchFamily="18" charset="0"/>
              </a:rPr>
              <a:t>будущих </a:t>
            </a:r>
            <a:r>
              <a:rPr lang="ru-RU" dirty="0" smtClean="0">
                <a:latin typeface="Times New Roman" pitchFamily="18" charset="0"/>
                <a:cs typeface="Times New Roman" pitchFamily="18" charset="0"/>
              </a:rPr>
              <a:t>периодов и резервы предстоящих расходов за вычетом собствен­ных акций, выкупленных у акционеров:</a:t>
            </a:r>
          </a:p>
          <a:p>
            <a:pPr>
              <a:buNone/>
            </a:pPr>
            <a:endParaRPr lang="ru-RU" dirty="0" smtClean="0">
              <a:latin typeface="Times New Roman" pitchFamily="18" charset="0"/>
              <a:cs typeface="Times New Roman" pitchFamily="18" charset="0"/>
            </a:endParaRPr>
          </a:p>
          <a:p>
            <a:r>
              <a:rPr lang="ru-RU" dirty="0" smtClean="0">
                <a:latin typeface="Times New Roman" pitchFamily="18" charset="0"/>
                <a:cs typeface="Times New Roman" pitchFamily="18" charset="0"/>
              </a:rPr>
              <a:t>где   КР – капитал и резервы,</a:t>
            </a:r>
          </a:p>
          <a:p>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Дбп</a:t>
            </a:r>
            <a:r>
              <a:rPr lang="ru-RU" dirty="0" smtClean="0">
                <a:latin typeface="Times New Roman" pitchFamily="18" charset="0"/>
                <a:cs typeface="Times New Roman" pitchFamily="18" charset="0"/>
              </a:rPr>
              <a:t> – доходы будущих периодов.</a:t>
            </a:r>
          </a:p>
          <a:p>
            <a:pPr>
              <a:buNone/>
            </a:pPr>
            <a:endParaRPr lang="ru-RU" dirty="0">
              <a:latin typeface="Times New Roman" pitchFamily="18" charset="0"/>
              <a:cs typeface="Times New Roman" pitchFamily="18" charset="0"/>
            </a:endParaRPr>
          </a:p>
        </p:txBody>
      </p:sp>
      <p:sp>
        <p:nvSpPr>
          <p:cNvPr id="48130"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a:p>
        </p:txBody>
      </p:sp>
      <p:graphicFrame>
        <p:nvGraphicFramePr>
          <p:cNvPr id="48129" name="Object 1"/>
          <p:cNvGraphicFramePr>
            <a:graphicFrameLocks noChangeAspect="1"/>
          </p:cNvGraphicFramePr>
          <p:nvPr/>
        </p:nvGraphicFramePr>
        <p:xfrm>
          <a:off x="1259632" y="1124744"/>
          <a:ext cx="1789255" cy="660648"/>
        </p:xfrm>
        <a:graphic>
          <a:graphicData uri="http://schemas.openxmlformats.org/presentationml/2006/ole">
            <p:oleObj spid="_x0000_s48129" name="Формула" r:id="rId3" imgW="622030" imgH="228501" progId="Equation.3">
              <p:embed/>
            </p:oleObj>
          </a:graphicData>
        </a:graphic>
      </p:graphicFrame>
      <p:sp>
        <p:nvSpPr>
          <p:cNvPr id="48132" name="Rectangle 4"/>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a:p>
        </p:txBody>
      </p:sp>
      <p:graphicFrame>
        <p:nvGraphicFramePr>
          <p:cNvPr id="48131" name="Object 3"/>
          <p:cNvGraphicFramePr>
            <a:graphicFrameLocks noChangeAspect="1"/>
          </p:cNvGraphicFramePr>
          <p:nvPr/>
        </p:nvGraphicFramePr>
        <p:xfrm>
          <a:off x="1547664" y="4653136"/>
          <a:ext cx="3364131" cy="723131"/>
        </p:xfrm>
        <a:graphic>
          <a:graphicData uri="http://schemas.openxmlformats.org/presentationml/2006/ole">
            <p:oleObj spid="_x0000_s48131" name="Формула" r:id="rId4" imgW="1015559" imgH="215806" progId="Equation.3">
              <p:embed/>
            </p:oleObj>
          </a:graphicData>
        </a:graphic>
      </p:graphicFrame>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p:txBody>
          <a:bodyPr/>
          <a:lstStyle/>
          <a:p>
            <a:pPr>
              <a:buNone/>
            </a:pPr>
            <a:r>
              <a:rPr lang="ru-RU" dirty="0" smtClean="0">
                <a:latin typeface="Times New Roman" pitchFamily="18" charset="0"/>
                <a:cs typeface="Times New Roman" pitchFamily="18" charset="0"/>
              </a:rPr>
              <a:t>    Для </a:t>
            </a:r>
            <a:r>
              <a:rPr lang="ru-RU" dirty="0" smtClean="0">
                <a:latin typeface="Times New Roman" pitchFamily="18" charset="0"/>
                <a:cs typeface="Times New Roman" pitchFamily="18" charset="0"/>
              </a:rPr>
              <a:t>определения ликвидности баланса сопоставляют итоги перечисленных групп по активу и пассиву. Баланс считается абсолютно ликвидным при следующих соотношениях:</a:t>
            </a:r>
          </a:p>
          <a:p>
            <a:endParaRPr lang="ru-RU" dirty="0" smtClean="0">
              <a:latin typeface="Times New Roman" pitchFamily="18" charset="0"/>
              <a:cs typeface="Times New Roman" pitchFamily="18" charset="0"/>
            </a:endParaRPr>
          </a:p>
          <a:p>
            <a:pPr>
              <a:buNone/>
            </a:pPr>
            <a:endParaRPr lang="ru-RU" dirty="0">
              <a:latin typeface="Times New Roman" pitchFamily="18" charset="0"/>
              <a:cs typeface="Times New Roman" pitchFamily="18" charset="0"/>
            </a:endParaRPr>
          </a:p>
        </p:txBody>
      </p:sp>
      <p:sp>
        <p:nvSpPr>
          <p:cNvPr id="47106"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a:p>
        </p:txBody>
      </p:sp>
      <p:graphicFrame>
        <p:nvGraphicFramePr>
          <p:cNvPr id="47105" name="Object 1"/>
          <p:cNvGraphicFramePr>
            <a:graphicFrameLocks noChangeAspect="1"/>
          </p:cNvGraphicFramePr>
          <p:nvPr/>
        </p:nvGraphicFramePr>
        <p:xfrm>
          <a:off x="1763688" y="4437112"/>
          <a:ext cx="1152128" cy="1754780"/>
        </p:xfrm>
        <a:graphic>
          <a:graphicData uri="http://schemas.openxmlformats.org/presentationml/2006/ole">
            <p:oleObj spid="_x0000_s47105" name="Формула" r:id="rId3" imgW="622030" imgH="939392" progId="Equation.3">
              <p:embed/>
            </p:oleObj>
          </a:graphicData>
        </a:graphic>
      </p:graphicFrame>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620688"/>
            <a:ext cx="8435280" cy="5505475"/>
          </a:xfrm>
        </p:spPr>
        <p:txBody>
          <a:bodyPr>
            <a:noAutofit/>
          </a:bodyPr>
          <a:lstStyle/>
          <a:p>
            <a:r>
              <a:rPr lang="ru-RU" sz="2400" dirty="0" smtClean="0">
                <a:latin typeface="Times New Roman" pitchFamily="18" charset="0"/>
                <a:cs typeface="Times New Roman" pitchFamily="18" charset="0"/>
              </a:rPr>
              <a:t>Выполнение первых трех неравенств в этой системе неизбежно влечет выполнение и четвертого, поэтому существенным является </a:t>
            </a:r>
            <a:r>
              <a:rPr lang="ru-RU" sz="2400" dirty="0" smtClean="0">
                <a:latin typeface="Times New Roman" pitchFamily="18" charset="0"/>
                <a:cs typeface="Times New Roman" pitchFamily="18" charset="0"/>
              </a:rPr>
              <a:t>сопоставление </a:t>
            </a:r>
            <a:r>
              <a:rPr lang="ru-RU" sz="2400" dirty="0" smtClean="0">
                <a:latin typeface="Times New Roman" pitchFamily="18" charset="0"/>
                <a:cs typeface="Times New Roman" pitchFamily="18" charset="0"/>
              </a:rPr>
              <a:t>итогов первых трех групп по активу и пассиву. Четвертое неравенство носит балансирующий характер с глубоким </a:t>
            </a:r>
            <a:r>
              <a:rPr lang="ru-RU" sz="2400" dirty="0" smtClean="0">
                <a:latin typeface="Times New Roman" pitchFamily="18" charset="0"/>
                <a:cs typeface="Times New Roman" pitchFamily="18" charset="0"/>
              </a:rPr>
              <a:t>экономическим </a:t>
            </a:r>
            <a:r>
              <a:rPr lang="ru-RU" sz="2400" dirty="0" smtClean="0">
                <a:latin typeface="Times New Roman" pitchFamily="18" charset="0"/>
                <a:cs typeface="Times New Roman" pitchFamily="18" charset="0"/>
              </a:rPr>
              <a:t>смыслом, свидетельствуя о наличии у организации собственного оборотного капитала.</a:t>
            </a:r>
          </a:p>
          <a:p>
            <a:r>
              <a:rPr lang="ru-RU" sz="2400" dirty="0" smtClean="0">
                <a:latin typeface="Times New Roman" pitchFamily="18" charset="0"/>
                <a:cs typeface="Times New Roman" pitchFamily="18" charset="0"/>
              </a:rPr>
              <a:t>Если одно или несколько неравенств имеют знак, отличный от </a:t>
            </a:r>
            <a:r>
              <a:rPr lang="ru-RU" sz="2400" dirty="0" smtClean="0">
                <a:latin typeface="Times New Roman" pitchFamily="18" charset="0"/>
                <a:cs typeface="Times New Roman" pitchFamily="18" charset="0"/>
              </a:rPr>
              <a:t>установленного </a:t>
            </a:r>
            <a:r>
              <a:rPr lang="ru-RU" sz="2400" dirty="0" smtClean="0">
                <a:latin typeface="Times New Roman" pitchFamily="18" charset="0"/>
                <a:cs typeface="Times New Roman" pitchFamily="18" charset="0"/>
              </a:rPr>
              <a:t>в оптимальном варианте, ликвидность баланса будет отличаться от абсолютной. При этом недостаток средств одной груп­пы активов компенсируется их избытком в другой группе, хотя </a:t>
            </a:r>
            <a:r>
              <a:rPr lang="ru-RU" sz="2400" dirty="0" smtClean="0">
                <a:latin typeface="Times New Roman" pitchFamily="18" charset="0"/>
                <a:cs typeface="Times New Roman" pitchFamily="18" charset="0"/>
              </a:rPr>
              <a:t>компенсация </a:t>
            </a:r>
            <a:r>
              <a:rPr lang="ru-RU" sz="2400" dirty="0" smtClean="0">
                <a:latin typeface="Times New Roman" pitchFamily="18" charset="0"/>
                <a:cs typeface="Times New Roman" pitchFamily="18" charset="0"/>
              </a:rPr>
              <a:t>происходит лишь по стоимостной величине, поскольку в </a:t>
            </a:r>
            <a:r>
              <a:rPr lang="ru-RU" sz="2400" dirty="0" smtClean="0">
                <a:latin typeface="Times New Roman" pitchFamily="18" charset="0"/>
                <a:cs typeface="Times New Roman" pitchFamily="18" charset="0"/>
              </a:rPr>
              <a:t>реальной </a:t>
            </a:r>
            <a:r>
              <a:rPr lang="ru-RU" sz="2400" dirty="0" smtClean="0">
                <a:latin typeface="Times New Roman" pitchFamily="18" charset="0"/>
                <a:cs typeface="Times New Roman" pitchFamily="18" charset="0"/>
              </a:rPr>
              <a:t>платежной ситуации менее ликвидные активы не могут заменить более ликвидные.</a:t>
            </a:r>
            <a:endParaRPr lang="ru-RU" sz="2400" dirty="0">
              <a:latin typeface="Times New Roman" pitchFamily="18" charset="0"/>
              <a:cs typeface="Times New Roman" pitchFamily="18" charset="0"/>
            </a:endParaRP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404664"/>
            <a:ext cx="8686800" cy="6453336"/>
          </a:xfrm>
        </p:spPr>
        <p:txBody>
          <a:bodyPr>
            <a:noAutofit/>
          </a:bodyPr>
          <a:lstStyle/>
          <a:p>
            <a:r>
              <a:rPr lang="ru-RU" sz="2400" dirty="0" smtClean="0">
                <a:latin typeface="Times New Roman" pitchFamily="18" charset="0"/>
                <a:cs typeface="Times New Roman" pitchFamily="18" charset="0"/>
              </a:rPr>
              <a:t>Анализируя текущее финансовое положение организации с целью вложения инвестиций, используют и относительные показатели пла­тежеспособности и ликвидности. Платежеспособность измеряется с помощью коэффициента платежеспособности (</a:t>
            </a:r>
            <a:r>
              <a:rPr lang="ru-RU" sz="2400" dirty="0" err="1" smtClean="0">
                <a:latin typeface="Times New Roman" pitchFamily="18" charset="0"/>
                <a:cs typeface="Times New Roman" pitchFamily="18" charset="0"/>
              </a:rPr>
              <a:t>Кпл</a:t>
            </a:r>
            <a:r>
              <a:rPr lang="ru-RU" sz="2400" dirty="0" smtClean="0">
                <a:latin typeface="Times New Roman" pitchFamily="18" charset="0"/>
                <a:cs typeface="Times New Roman" pitchFamily="18" charset="0"/>
              </a:rPr>
              <a:t>), рассчитываемо­го как отношение остатка денежных средств на начало периода (года) (</a:t>
            </a:r>
            <a:r>
              <a:rPr lang="ru-RU" sz="2400" dirty="0" err="1" smtClean="0">
                <a:latin typeface="Times New Roman" pitchFamily="18" charset="0"/>
                <a:cs typeface="Times New Roman" pitchFamily="18" charset="0"/>
              </a:rPr>
              <a:t>ДСн</a:t>
            </a:r>
            <a:r>
              <a:rPr lang="ru-RU" sz="2400" dirty="0" smtClean="0">
                <a:latin typeface="Times New Roman" pitchFamily="18" charset="0"/>
                <a:cs typeface="Times New Roman" pitchFamily="18" charset="0"/>
              </a:rPr>
              <a:t>) и суммы поступления денежных средств за отчетный период (</a:t>
            </a:r>
            <a:r>
              <a:rPr lang="ru-RU" sz="2400" dirty="0" err="1" smtClean="0">
                <a:latin typeface="Times New Roman" pitchFamily="18" charset="0"/>
                <a:cs typeface="Times New Roman" pitchFamily="18" charset="0"/>
              </a:rPr>
              <a:t>ДСп</a:t>
            </a:r>
            <a:r>
              <a:rPr lang="ru-RU" sz="2400" dirty="0" smtClean="0">
                <a:latin typeface="Times New Roman" pitchFamily="18" charset="0"/>
                <a:cs typeface="Times New Roman" pitchFamily="18" charset="0"/>
              </a:rPr>
              <a:t>) к сумме расхода денежных средств за отчетный период (год) (</a:t>
            </a:r>
            <a:r>
              <a:rPr lang="ru-RU" sz="2400" dirty="0" err="1" smtClean="0">
                <a:latin typeface="Times New Roman" pitchFamily="18" charset="0"/>
                <a:cs typeface="Times New Roman" pitchFamily="18" charset="0"/>
              </a:rPr>
              <a:t>ДСо</a:t>
            </a:r>
            <a:r>
              <a:rPr lang="ru-RU" sz="2400" dirty="0" smtClean="0">
                <a:latin typeface="Times New Roman" pitchFamily="18" charset="0"/>
                <a:cs typeface="Times New Roman" pitchFamily="18" charset="0"/>
              </a:rPr>
              <a:t>) по дан­ным формы Отчет о движении денежных средств:</a:t>
            </a:r>
          </a:p>
          <a:p>
            <a:pPr>
              <a:buNone/>
            </a:pPr>
            <a:endParaRPr lang="ru-RU" sz="2400" dirty="0" smtClean="0">
              <a:latin typeface="Times New Roman" pitchFamily="18" charset="0"/>
              <a:cs typeface="Times New Roman" pitchFamily="18" charset="0"/>
            </a:endParaRPr>
          </a:p>
          <a:p>
            <a:pPr>
              <a:buNone/>
            </a:pPr>
            <a:endParaRPr lang="ru-RU" sz="2400" dirty="0" smtClean="0">
              <a:latin typeface="Times New Roman" pitchFamily="18" charset="0"/>
              <a:cs typeface="Times New Roman" pitchFamily="18" charset="0"/>
            </a:endParaRPr>
          </a:p>
          <a:p>
            <a:r>
              <a:rPr lang="ru-RU" sz="2400" dirty="0" smtClean="0">
                <a:latin typeface="Times New Roman" pitchFamily="18" charset="0"/>
                <a:cs typeface="Times New Roman" pitchFamily="18" charset="0"/>
              </a:rPr>
              <a:t>где     </a:t>
            </a:r>
            <a:r>
              <a:rPr lang="ru-RU" sz="2400" dirty="0" err="1" smtClean="0">
                <a:latin typeface="Times New Roman" pitchFamily="18" charset="0"/>
                <a:cs typeface="Times New Roman" pitchFamily="18" charset="0"/>
              </a:rPr>
              <a:t>ДСн</a:t>
            </a:r>
            <a:r>
              <a:rPr lang="ru-RU" sz="2400" dirty="0" smtClean="0">
                <a:latin typeface="Times New Roman" pitchFamily="18" charset="0"/>
                <a:cs typeface="Times New Roman" pitchFamily="18" charset="0"/>
              </a:rPr>
              <a:t> – остаток денежных средств на начало года,</a:t>
            </a:r>
          </a:p>
          <a:p>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ДСп</a:t>
            </a:r>
            <a:r>
              <a:rPr lang="ru-RU" sz="2400" dirty="0" smtClean="0">
                <a:latin typeface="Times New Roman" pitchFamily="18" charset="0"/>
                <a:cs typeface="Times New Roman" pitchFamily="18" charset="0"/>
              </a:rPr>
              <a:t> – денежные средства поступившие,</a:t>
            </a:r>
          </a:p>
          <a:p>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ДСо</a:t>
            </a:r>
            <a:r>
              <a:rPr lang="ru-RU" sz="2400" dirty="0" smtClean="0">
                <a:latin typeface="Times New Roman" pitchFamily="18" charset="0"/>
                <a:cs typeface="Times New Roman" pitchFamily="18" charset="0"/>
              </a:rPr>
              <a:t> – расходованные денежные средства.</a:t>
            </a:r>
          </a:p>
          <a:p>
            <a:endParaRPr lang="ru-RU" sz="2400" dirty="0">
              <a:latin typeface="Times New Roman" pitchFamily="18" charset="0"/>
              <a:cs typeface="Times New Roman" pitchFamily="18" charset="0"/>
            </a:endParaRPr>
          </a:p>
        </p:txBody>
      </p:sp>
      <p:sp>
        <p:nvSpPr>
          <p:cNvPr id="60418"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a:p>
        </p:txBody>
      </p:sp>
      <p:graphicFrame>
        <p:nvGraphicFramePr>
          <p:cNvPr id="60417" name="Object 1"/>
          <p:cNvGraphicFramePr>
            <a:graphicFrameLocks noChangeAspect="1"/>
          </p:cNvGraphicFramePr>
          <p:nvPr/>
        </p:nvGraphicFramePr>
        <p:xfrm>
          <a:off x="3059832" y="4149080"/>
          <a:ext cx="3672408" cy="875466"/>
        </p:xfrm>
        <a:graphic>
          <a:graphicData uri="http://schemas.openxmlformats.org/presentationml/2006/ole">
            <p:oleObj spid="_x0000_s60417" name="Формула" r:id="rId3" imgW="1447800" imgH="419100" progId="Equation.3">
              <p:embed/>
            </p:oleObj>
          </a:graphicData>
        </a:graphic>
      </p:graphicFrame>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692696"/>
            <a:ext cx="8435280" cy="5433467"/>
          </a:xfrm>
        </p:spPr>
        <p:txBody>
          <a:bodyPr>
            <a:normAutofit lnSpcReduction="10000"/>
          </a:bodyPr>
          <a:lstStyle/>
          <a:p>
            <a:r>
              <a:rPr lang="ru-RU" dirty="0" smtClean="0">
                <a:latin typeface="Times New Roman" pitchFamily="18" charset="0"/>
                <a:cs typeface="Times New Roman" pitchFamily="18" charset="0"/>
              </a:rPr>
              <a:t> Поскольку степень превращения текущих активов в денежную наличность неодинакова, в отечественной и мировой практике </a:t>
            </a:r>
            <a:r>
              <a:rPr lang="ru-RU" dirty="0" smtClean="0">
                <a:latin typeface="Times New Roman" pitchFamily="18" charset="0"/>
                <a:cs typeface="Times New Roman" pitchFamily="18" charset="0"/>
              </a:rPr>
              <a:t>исчисляют </a:t>
            </a:r>
            <a:r>
              <a:rPr lang="ru-RU" dirty="0" smtClean="0">
                <a:latin typeface="Times New Roman" pitchFamily="18" charset="0"/>
                <a:cs typeface="Times New Roman" pitchFamily="18" charset="0"/>
              </a:rPr>
              <a:t>четыре относительных показателя (коэффициента) ликвидности:</a:t>
            </a:r>
          </a:p>
          <a:p>
            <a:pPr>
              <a:buNone/>
            </a:pPr>
            <a:r>
              <a:rPr lang="ru-RU" dirty="0" smtClean="0">
                <a:latin typeface="Times New Roman" pitchFamily="18" charset="0"/>
                <a:cs typeface="Times New Roman" pitchFamily="18" charset="0"/>
              </a:rPr>
              <a:t>- абсолютной ликвидности (</a:t>
            </a:r>
            <a:r>
              <a:rPr lang="ru-RU" dirty="0" err="1" smtClean="0">
                <a:latin typeface="Times New Roman" pitchFamily="18" charset="0"/>
                <a:cs typeface="Times New Roman" pitchFamily="18" charset="0"/>
              </a:rPr>
              <a:t>Кабл</a:t>
            </a:r>
            <a:r>
              <a:rPr lang="ru-RU" dirty="0" smtClean="0">
                <a:latin typeface="Times New Roman" pitchFamily="18" charset="0"/>
                <a:cs typeface="Times New Roman" pitchFamily="18" charset="0"/>
              </a:rPr>
              <a:t>);</a:t>
            </a:r>
          </a:p>
          <a:p>
            <a:pPr>
              <a:buNone/>
            </a:pPr>
            <a:r>
              <a:rPr lang="ru-RU" dirty="0" smtClean="0">
                <a:latin typeface="Times New Roman" pitchFamily="18" charset="0"/>
                <a:cs typeface="Times New Roman" pitchFamily="18" charset="0"/>
              </a:rPr>
              <a:t>- критической (промежуточной) ликвидности (</a:t>
            </a:r>
            <a:r>
              <a:rPr lang="ru-RU" dirty="0" err="1" smtClean="0">
                <a:latin typeface="Times New Roman" pitchFamily="18" charset="0"/>
                <a:cs typeface="Times New Roman" pitchFamily="18" charset="0"/>
              </a:rPr>
              <a:t>Ккл</a:t>
            </a:r>
            <a:r>
              <a:rPr lang="ru-RU" dirty="0" smtClean="0">
                <a:latin typeface="Times New Roman" pitchFamily="18" charset="0"/>
                <a:cs typeface="Times New Roman" pitchFamily="18" charset="0"/>
              </a:rPr>
              <a:t>);</a:t>
            </a:r>
          </a:p>
          <a:p>
            <a:pPr>
              <a:buNone/>
            </a:pPr>
            <a:r>
              <a:rPr lang="ru-RU" dirty="0" smtClean="0">
                <a:latin typeface="Times New Roman" pitchFamily="18" charset="0"/>
                <a:cs typeface="Times New Roman" pitchFamily="18" charset="0"/>
              </a:rPr>
              <a:t>- текущей ликвидности (покрытия) (</a:t>
            </a:r>
            <a:r>
              <a:rPr lang="ru-RU" dirty="0" err="1" smtClean="0">
                <a:latin typeface="Times New Roman" pitchFamily="18" charset="0"/>
                <a:cs typeface="Times New Roman" pitchFamily="18" charset="0"/>
              </a:rPr>
              <a:t>Ктл</a:t>
            </a:r>
            <a:r>
              <a:rPr lang="ru-RU" dirty="0" smtClean="0">
                <a:latin typeface="Times New Roman" pitchFamily="18" charset="0"/>
                <a:cs typeface="Times New Roman" pitchFamily="18" charset="0"/>
              </a:rPr>
              <a:t>);</a:t>
            </a:r>
          </a:p>
          <a:p>
            <a:pPr>
              <a:buNone/>
            </a:pPr>
            <a:r>
              <a:rPr lang="ru-RU" dirty="0" smtClean="0">
                <a:latin typeface="Times New Roman" pitchFamily="18" charset="0"/>
                <a:cs typeface="Times New Roman" pitchFamily="18" charset="0"/>
              </a:rPr>
              <a:t>- ликвидности при мобилизации средств (</a:t>
            </a:r>
            <a:r>
              <a:rPr lang="ru-RU" dirty="0" err="1" smtClean="0">
                <a:latin typeface="Times New Roman" pitchFamily="18" charset="0"/>
                <a:cs typeface="Times New Roman" pitchFamily="18" charset="0"/>
              </a:rPr>
              <a:t>Клмс</a:t>
            </a:r>
            <a:r>
              <a:rPr lang="ru-RU" dirty="0" smtClean="0">
                <a:latin typeface="Times New Roman" pitchFamily="18" charset="0"/>
                <a:cs typeface="Times New Roman" pitchFamily="18" charset="0"/>
              </a:rPr>
              <a:t>)</a:t>
            </a:r>
            <a:endParaRPr lang="ru-RU" dirty="0">
              <a:latin typeface="Times New Roman" pitchFamily="18" charset="0"/>
              <a:cs typeface="Times New Roman" pitchFamily="18" charset="0"/>
            </a:endParaRP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251520" y="620688"/>
            <a:ext cx="8892480" cy="5976664"/>
          </a:xfrm>
        </p:spPr>
        <p:txBody>
          <a:bodyPr>
            <a:normAutofit/>
          </a:bodyPr>
          <a:lstStyle/>
          <a:p>
            <a:r>
              <a:rPr lang="ru-RU" dirty="0" smtClean="0">
                <a:latin typeface="Times New Roman" pitchFamily="18" charset="0"/>
                <a:cs typeface="Times New Roman" pitchFamily="18" charset="0"/>
              </a:rPr>
              <a:t>Исчисление показателя </a:t>
            </a:r>
            <a:r>
              <a:rPr lang="ru-RU" dirty="0" err="1" smtClean="0">
                <a:latin typeface="Times New Roman" pitchFamily="18" charset="0"/>
                <a:cs typeface="Times New Roman" pitchFamily="18" charset="0"/>
              </a:rPr>
              <a:t>Кабл</a:t>
            </a:r>
            <a:r>
              <a:rPr lang="ru-RU" dirty="0" smtClean="0">
                <a:latin typeface="Times New Roman" pitchFamily="18" charset="0"/>
                <a:cs typeface="Times New Roman" pitchFamily="18" charset="0"/>
              </a:rPr>
              <a:t> ведут по формуле</a:t>
            </a:r>
          </a:p>
          <a:p>
            <a:pPr>
              <a:buNone/>
            </a:pPr>
            <a:endParaRPr lang="ru-RU" dirty="0" smtClean="0">
              <a:latin typeface="Times New Roman" pitchFamily="18" charset="0"/>
              <a:cs typeface="Times New Roman" pitchFamily="18" charset="0"/>
            </a:endParaRPr>
          </a:p>
          <a:p>
            <a:r>
              <a:rPr lang="ru-RU" dirty="0" smtClean="0">
                <a:latin typeface="Times New Roman" pitchFamily="18" charset="0"/>
                <a:cs typeface="Times New Roman" pitchFamily="18" charset="0"/>
              </a:rPr>
              <a:t>где      КФВ – краткосрочные финансовые вложения.</a:t>
            </a:r>
          </a:p>
          <a:p>
            <a:r>
              <a:rPr lang="ru-RU" dirty="0" smtClean="0">
                <a:latin typeface="Times New Roman" pitchFamily="18" charset="0"/>
                <a:cs typeface="Times New Roman" pitchFamily="18" charset="0"/>
              </a:rPr>
              <a:t> Второй показатель ( ) рассчитывают по формуле</a:t>
            </a:r>
          </a:p>
          <a:p>
            <a:pPr>
              <a:buNone/>
            </a:pPr>
            <a:endParaRPr lang="ru-RU" dirty="0" smtClean="0">
              <a:latin typeface="Times New Roman" pitchFamily="18" charset="0"/>
              <a:cs typeface="Times New Roman" pitchFamily="18" charset="0"/>
            </a:endParaRPr>
          </a:p>
          <a:p>
            <a:r>
              <a:rPr lang="ru-RU" dirty="0" smtClean="0">
                <a:latin typeface="Times New Roman" pitchFamily="18" charset="0"/>
                <a:cs typeface="Times New Roman" pitchFamily="18" charset="0"/>
              </a:rPr>
              <a:t>Формула расчета коэффициента покрытия или текущей ликвидности ( </a:t>
            </a:r>
            <a:r>
              <a:rPr lang="ru-RU" i="1" dirty="0" err="1" smtClean="0">
                <a:latin typeface="Times New Roman" pitchFamily="18" charset="0"/>
                <a:cs typeface="Times New Roman" pitchFamily="18" charset="0"/>
              </a:rPr>
              <a:t>Кп</a:t>
            </a:r>
            <a:r>
              <a:rPr lang="ru-RU" dirty="0" smtClean="0">
                <a:latin typeface="Times New Roman" pitchFamily="18" charset="0"/>
                <a:cs typeface="Times New Roman" pitchFamily="18" charset="0"/>
              </a:rPr>
              <a:t>) </a:t>
            </a:r>
            <a:r>
              <a:rPr lang="ru-RU" dirty="0" smtClean="0">
                <a:latin typeface="Times New Roman" pitchFamily="18" charset="0"/>
                <a:cs typeface="Times New Roman" pitchFamily="18" charset="0"/>
              </a:rPr>
              <a:t>такова</a:t>
            </a:r>
            <a:r>
              <a:rPr lang="ru-RU" dirty="0" smtClean="0">
                <a:latin typeface="Times New Roman" pitchFamily="18" charset="0"/>
                <a:cs typeface="Times New Roman" pitchFamily="18" charset="0"/>
              </a:rPr>
              <a:t>:</a:t>
            </a:r>
            <a:endParaRPr lang="ru-RU" dirty="0" smtClean="0">
              <a:latin typeface="Times New Roman" pitchFamily="18" charset="0"/>
              <a:cs typeface="Times New Roman" pitchFamily="18" charset="0"/>
            </a:endParaRPr>
          </a:p>
          <a:p>
            <a:pPr>
              <a:buNone/>
            </a:pPr>
            <a:endParaRPr lang="ru-RU" dirty="0">
              <a:latin typeface="Times New Roman" pitchFamily="18" charset="0"/>
              <a:cs typeface="Times New Roman" pitchFamily="18" charset="0"/>
            </a:endParaRPr>
          </a:p>
        </p:txBody>
      </p:sp>
      <p:sp>
        <p:nvSpPr>
          <p:cNvPr id="58370"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a:p>
        </p:txBody>
      </p:sp>
      <p:graphicFrame>
        <p:nvGraphicFramePr>
          <p:cNvPr id="58369" name="Object 1"/>
          <p:cNvGraphicFramePr>
            <a:graphicFrameLocks noChangeAspect="1"/>
          </p:cNvGraphicFramePr>
          <p:nvPr/>
        </p:nvGraphicFramePr>
        <p:xfrm>
          <a:off x="1403648" y="1268760"/>
          <a:ext cx="2016224" cy="621543"/>
        </p:xfrm>
        <a:graphic>
          <a:graphicData uri="http://schemas.openxmlformats.org/presentationml/2006/ole">
            <p:oleObj spid="_x0000_s58369" name="Формула" r:id="rId3" imgW="1269449" imgH="393529" progId="Equation.3">
              <p:embed/>
            </p:oleObj>
          </a:graphicData>
        </a:graphic>
      </p:graphicFrame>
      <p:sp>
        <p:nvSpPr>
          <p:cNvPr id="58372" name="Rectangle 4"/>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a:p>
        </p:txBody>
      </p:sp>
      <p:graphicFrame>
        <p:nvGraphicFramePr>
          <p:cNvPr id="58371" name="Object 3"/>
          <p:cNvGraphicFramePr>
            <a:graphicFrameLocks noChangeAspect="1"/>
          </p:cNvGraphicFramePr>
          <p:nvPr/>
        </p:nvGraphicFramePr>
        <p:xfrm>
          <a:off x="2771799" y="3717032"/>
          <a:ext cx="5409381" cy="792088"/>
        </p:xfrm>
        <a:graphic>
          <a:graphicData uri="http://schemas.openxmlformats.org/presentationml/2006/ole">
            <p:oleObj spid="_x0000_s58371" name="Формула" r:id="rId4" imgW="2667000" imgH="393700" progId="Equation.3">
              <p:embed/>
            </p:oleObj>
          </a:graphicData>
        </a:graphic>
      </p:graphicFrame>
      <p:sp>
        <p:nvSpPr>
          <p:cNvPr id="58374" name="Rectangle 6"/>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a:p>
        </p:txBody>
      </p:sp>
      <p:graphicFrame>
        <p:nvGraphicFramePr>
          <p:cNvPr id="58373" name="Object 5"/>
          <p:cNvGraphicFramePr>
            <a:graphicFrameLocks noChangeAspect="1"/>
          </p:cNvGraphicFramePr>
          <p:nvPr/>
        </p:nvGraphicFramePr>
        <p:xfrm>
          <a:off x="1907704" y="6021288"/>
          <a:ext cx="4847368" cy="576064"/>
        </p:xfrm>
        <a:graphic>
          <a:graphicData uri="http://schemas.openxmlformats.org/presentationml/2006/ole">
            <p:oleObj spid="_x0000_s58373" name="Формула" r:id="rId5" imgW="3289300" imgH="393700" progId="Equation.3">
              <p:embed/>
            </p:oleObj>
          </a:graphicData>
        </a:graphic>
      </p:graphicFrame>
      <p:sp>
        <p:nvSpPr>
          <p:cNvPr id="58376" name="Rectangle 8"/>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332656"/>
            <a:ext cx="8686800" cy="6525344"/>
          </a:xfrm>
        </p:spPr>
        <p:txBody>
          <a:bodyPr>
            <a:normAutofit fontScale="92500" lnSpcReduction="20000"/>
          </a:bodyPr>
          <a:lstStyle/>
          <a:p>
            <a:r>
              <a:rPr lang="ru-RU" dirty="0" smtClean="0">
                <a:latin typeface="Times New Roman" pitchFamily="18" charset="0"/>
                <a:cs typeface="Times New Roman" pitchFamily="18" charset="0"/>
              </a:rPr>
              <a:t>Наиболее мобильной частью оборотных средств являются денеж­ные средства и краткосрочные ценные бумаги, котирующиеся на фондо­вой бирже. Оборотные средства в деньгах готовы к платежу и расчетам немедленно, поэтому отношение таких ликвидных средств к кратко­срочным обязательствам организации и выражается коэффициентом абсолютной ликвидности. Теоретически достаточное значение  составляет 0,2—0,25.</a:t>
            </a:r>
          </a:p>
          <a:p>
            <a:r>
              <a:rPr lang="ru-RU" dirty="0" smtClean="0">
                <a:latin typeface="Times New Roman" pitchFamily="18" charset="0"/>
                <a:cs typeface="Times New Roman" pitchFamily="18" charset="0"/>
              </a:rPr>
              <a:t>Покрытие краткосрочных обязательств денежными средствами, ценными бумагами и краткосрочной дебиторской задолженностью, реальной к получению, отражается коэффициентом критической </a:t>
            </a:r>
            <a:r>
              <a:rPr lang="ru-RU" dirty="0" smtClean="0">
                <a:latin typeface="Times New Roman" pitchFamily="18" charset="0"/>
                <a:cs typeface="Times New Roman" pitchFamily="18" charset="0"/>
              </a:rPr>
              <a:t>ликвидности (</a:t>
            </a:r>
            <a:r>
              <a:rPr lang="ru-RU" dirty="0" err="1" smtClean="0">
                <a:latin typeface="Times New Roman" pitchFamily="18" charset="0"/>
                <a:cs typeface="Times New Roman" pitchFamily="18" charset="0"/>
              </a:rPr>
              <a:t>Ккл</a:t>
            </a:r>
            <a:r>
              <a:rPr lang="ru-RU" dirty="0" smtClean="0">
                <a:latin typeface="Times New Roman" pitchFamily="18" charset="0"/>
                <a:cs typeface="Times New Roman" pitchFamily="18" charset="0"/>
              </a:rPr>
              <a:t> </a:t>
            </a:r>
            <a:r>
              <a:rPr lang="ru-RU" dirty="0" smtClean="0">
                <a:latin typeface="Times New Roman" pitchFamily="18" charset="0"/>
                <a:cs typeface="Times New Roman" pitchFamily="18" charset="0"/>
              </a:rPr>
              <a:t>). Теоретически оправданные его значения лежат в </a:t>
            </a:r>
            <a:r>
              <a:rPr lang="ru-RU" dirty="0" smtClean="0">
                <a:latin typeface="Times New Roman" pitchFamily="18" charset="0"/>
                <a:cs typeface="Times New Roman" pitchFamily="18" charset="0"/>
              </a:rPr>
              <a:t>диапазоне </a:t>
            </a:r>
            <a:r>
              <a:rPr lang="ru-RU" dirty="0" smtClean="0">
                <a:latin typeface="Times New Roman" pitchFamily="18" charset="0"/>
                <a:cs typeface="Times New Roman" pitchFamily="18" charset="0"/>
              </a:rPr>
              <a:t>0,7-0,8 (и даже 1).</a:t>
            </a:r>
          </a:p>
          <a:p>
            <a:endParaRPr lang="ru-RU" dirty="0">
              <a:latin typeface="Times New Roman" pitchFamily="18" charset="0"/>
              <a:cs typeface="Times New Roman" pitchFamily="18" charset="0"/>
            </a:endParaRP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0" y="0"/>
            <a:ext cx="8892480" cy="6858000"/>
          </a:xfrm>
        </p:spPr>
        <p:txBody>
          <a:bodyPr>
            <a:noAutofit/>
          </a:bodyPr>
          <a:lstStyle/>
          <a:p>
            <a:pPr>
              <a:buNone/>
            </a:pPr>
            <a:r>
              <a:rPr lang="ru-RU" sz="2800" dirty="0" smtClean="0">
                <a:latin typeface="Times New Roman" pitchFamily="18" charset="0"/>
                <a:cs typeface="Times New Roman" pitchFamily="18" charset="0"/>
              </a:rPr>
              <a:t>    Наиболее </a:t>
            </a:r>
            <a:r>
              <a:rPr lang="ru-RU" sz="2800" dirty="0" smtClean="0">
                <a:latin typeface="Times New Roman" pitchFamily="18" charset="0"/>
                <a:cs typeface="Times New Roman" pitchFamily="18" charset="0"/>
              </a:rPr>
              <a:t>обобщающим показателем платежеспособности </a:t>
            </a:r>
            <a:r>
              <a:rPr lang="ru-RU" sz="2800" dirty="0" smtClean="0">
                <a:latin typeface="Times New Roman" pitchFamily="18" charset="0"/>
                <a:cs typeface="Times New Roman" pitchFamily="18" charset="0"/>
              </a:rPr>
              <a:t>выступает </a:t>
            </a:r>
            <a:r>
              <a:rPr lang="ru-RU" sz="2800" dirty="0" smtClean="0">
                <a:latin typeface="Times New Roman" pitchFamily="18" charset="0"/>
                <a:cs typeface="Times New Roman" pitchFamily="18" charset="0"/>
              </a:rPr>
              <a:t>общий коэффициент покрытия (текущей ликвидности ), в расчете которого участвуют все оборотные средства, в том числе </a:t>
            </a:r>
            <a:r>
              <a:rPr lang="ru-RU" sz="2800" dirty="0" smtClean="0">
                <a:latin typeface="Times New Roman" pitchFamily="18" charset="0"/>
                <a:cs typeface="Times New Roman" pitchFamily="18" charset="0"/>
              </a:rPr>
              <a:t>материальные</a:t>
            </a:r>
            <a:r>
              <a:rPr lang="ru-RU" sz="2800" dirty="0" smtClean="0">
                <a:latin typeface="Times New Roman" pitchFamily="18" charset="0"/>
                <a:cs typeface="Times New Roman" pitchFamily="18" charset="0"/>
              </a:rPr>
              <a:t>. В мировой практике признано, что для обеспечения минималь­ной гарантии инвестициям на 1 руб. краткосрочных долгов должно приходиться 2 руб. оборотных активов. Следовательно, оптимальным является соотношение 1: 2, однако в зависимости от форм расчетов, оборачиваемости оборотных средств, отраслевых и иных особенностей организации вполне удовлетворительным является значительно </a:t>
            </a:r>
            <a:r>
              <a:rPr lang="ru-RU" sz="2800" dirty="0" smtClean="0">
                <a:latin typeface="Times New Roman" pitchFamily="18" charset="0"/>
                <a:cs typeface="Times New Roman" pitchFamily="18" charset="0"/>
              </a:rPr>
              <a:t>меньшее </a:t>
            </a:r>
            <a:r>
              <a:rPr lang="ru-RU" sz="2800" dirty="0" smtClean="0">
                <a:latin typeface="Times New Roman" pitchFamily="18" charset="0"/>
                <a:cs typeface="Times New Roman" pitchFamily="18" charset="0"/>
              </a:rPr>
              <a:t>(но превышающее единицу) значение этого коэффициента.</a:t>
            </a:r>
          </a:p>
          <a:p>
            <a:endParaRPr lang="ru-RU" sz="2800" dirty="0">
              <a:latin typeface="Times New Roman" pitchFamily="18" charset="0"/>
              <a:cs typeface="Times New Roman" pitchFamily="18" charset="0"/>
            </a:endParaRPr>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67544" y="404664"/>
            <a:ext cx="8229600" cy="4525963"/>
          </a:xfrm>
        </p:spPr>
        <p:txBody>
          <a:bodyPr>
            <a:normAutofit fontScale="85000" lnSpcReduction="10000"/>
          </a:bodyPr>
          <a:lstStyle/>
          <a:p>
            <a:r>
              <a:rPr lang="ru-RU" dirty="0" smtClean="0">
                <a:latin typeface="Times New Roman" pitchFamily="18" charset="0"/>
                <a:cs typeface="Times New Roman" pitchFamily="18" charset="0"/>
              </a:rPr>
              <a:t>Если значение  гораздо ниже оптимального, то краткосрочные обязательства (текущие пассивы) организации превышают текущие активы, а ее финансовое положение не совсем благополучное. Для потенциальных партнеров финансовый риск заключения сделок </a:t>
            </a:r>
            <a:r>
              <a:rPr lang="ru-RU" dirty="0" smtClean="0">
                <a:latin typeface="Times New Roman" pitchFamily="18" charset="0"/>
                <a:cs typeface="Times New Roman" pitchFamily="18" charset="0"/>
              </a:rPr>
              <a:t>значительно </a:t>
            </a:r>
            <a:r>
              <a:rPr lang="ru-RU" dirty="0" smtClean="0">
                <a:latin typeface="Times New Roman" pitchFamily="18" charset="0"/>
                <a:cs typeface="Times New Roman" pitchFamily="18" charset="0"/>
              </a:rPr>
              <a:t>повышается.</a:t>
            </a:r>
          </a:p>
          <a:p>
            <a:r>
              <a:rPr lang="ru-RU" dirty="0" smtClean="0">
                <a:latin typeface="Times New Roman" pitchFamily="18" charset="0"/>
                <a:cs typeface="Times New Roman" pitchFamily="18" charset="0"/>
              </a:rPr>
              <a:t>Коэффициент ликвидности при мобилизации средств </a:t>
            </a:r>
            <a:r>
              <a:rPr lang="ru-RU" dirty="0" smtClean="0">
                <a:latin typeface="Times New Roman" pitchFamily="18" charset="0"/>
                <a:cs typeface="Times New Roman" pitchFamily="18" charset="0"/>
              </a:rPr>
              <a:t>(</a:t>
            </a:r>
            <a:r>
              <a:rPr lang="ru-RU" dirty="0" err="1" smtClean="0">
                <a:latin typeface="Times New Roman" pitchFamily="18" charset="0"/>
                <a:cs typeface="Times New Roman" pitchFamily="18" charset="0"/>
              </a:rPr>
              <a:t>Клмс</a:t>
            </a:r>
            <a:r>
              <a:rPr lang="ru-RU" dirty="0" smtClean="0">
                <a:latin typeface="Times New Roman" pitchFamily="18" charset="0"/>
                <a:cs typeface="Times New Roman" pitchFamily="18" charset="0"/>
              </a:rPr>
              <a:t> </a:t>
            </a:r>
            <a:r>
              <a:rPr lang="ru-RU" dirty="0" smtClean="0">
                <a:latin typeface="Times New Roman" pitchFamily="18" charset="0"/>
                <a:cs typeface="Times New Roman" pitchFamily="18" charset="0"/>
              </a:rPr>
              <a:t>) характеризует достаточность материально-производственных запасов в случае необходимости их распродажи для погашения краткосрочных долгов и исчисляется по формуле</a:t>
            </a:r>
          </a:p>
          <a:p>
            <a:endParaRPr lang="ru-RU" dirty="0">
              <a:latin typeface="Times New Roman" pitchFamily="18" charset="0"/>
              <a:cs typeface="Times New Roman" pitchFamily="18" charset="0"/>
            </a:endParaRPr>
          </a:p>
        </p:txBody>
      </p:sp>
      <p:sp>
        <p:nvSpPr>
          <p:cNvPr id="66562"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a:p>
        </p:txBody>
      </p:sp>
      <p:graphicFrame>
        <p:nvGraphicFramePr>
          <p:cNvPr id="66561" name="Object 1"/>
          <p:cNvGraphicFramePr>
            <a:graphicFrameLocks noChangeAspect="1"/>
          </p:cNvGraphicFramePr>
          <p:nvPr/>
        </p:nvGraphicFramePr>
        <p:xfrm>
          <a:off x="1835696" y="4869160"/>
          <a:ext cx="2232248" cy="1089550"/>
        </p:xfrm>
        <a:graphic>
          <a:graphicData uri="http://schemas.openxmlformats.org/presentationml/2006/ole">
            <p:oleObj spid="_x0000_s66561" name="Формула" r:id="rId3" imgW="799753" imgH="393529" progId="Equation.3">
              <p:embed/>
            </p:oleObj>
          </a:graphicData>
        </a:graphic>
      </p:graphicFrame>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548680"/>
            <a:ext cx="8147248" cy="5577483"/>
          </a:xfrm>
        </p:spPr>
        <p:txBody>
          <a:bodyPr>
            <a:normAutofit fontScale="92500"/>
          </a:bodyPr>
          <a:lstStyle/>
          <a:p>
            <a:r>
              <a:rPr lang="ru-RU" dirty="0" smtClean="0">
                <a:latin typeface="Times New Roman" pitchFamily="18" charset="0"/>
                <a:cs typeface="Times New Roman" pitchFamily="18" charset="0"/>
              </a:rPr>
              <a:t>Оптимальное значение  </a:t>
            </a:r>
            <a:r>
              <a:rPr lang="ru-RU" dirty="0" err="1" smtClean="0">
                <a:latin typeface="Times New Roman" pitchFamily="18" charset="0"/>
                <a:cs typeface="Times New Roman" pitchFamily="18" charset="0"/>
              </a:rPr>
              <a:t>Клмс</a:t>
            </a:r>
            <a:r>
              <a:rPr lang="ru-RU" dirty="0" smtClean="0">
                <a:latin typeface="Times New Roman" pitchFamily="18" charset="0"/>
                <a:cs typeface="Times New Roman" pitchFamily="18" charset="0"/>
              </a:rPr>
              <a:t> составляет </a:t>
            </a:r>
            <a:r>
              <a:rPr lang="ru-RU" dirty="0" smtClean="0">
                <a:latin typeface="Times New Roman" pitchFamily="18" charset="0"/>
                <a:cs typeface="Times New Roman" pitchFamily="18" charset="0"/>
              </a:rPr>
              <a:t>0,5-0,7.</a:t>
            </a:r>
          </a:p>
          <a:p>
            <a:r>
              <a:rPr lang="ru-RU" dirty="0" smtClean="0">
                <a:latin typeface="Times New Roman" pitchFamily="18" charset="0"/>
                <a:cs typeface="Times New Roman" pitchFamily="18" charset="0"/>
              </a:rPr>
              <a:t>Каждый из этих показателей применяют в конкретном случае </a:t>
            </a:r>
            <a:r>
              <a:rPr lang="ru-RU" dirty="0" smtClean="0">
                <a:latin typeface="Times New Roman" pitchFamily="18" charset="0"/>
                <a:cs typeface="Times New Roman" pitchFamily="18" charset="0"/>
              </a:rPr>
              <a:t>оценки </a:t>
            </a:r>
            <a:r>
              <a:rPr lang="ru-RU" dirty="0" smtClean="0">
                <a:latin typeface="Times New Roman" pitchFamily="18" charset="0"/>
                <a:cs typeface="Times New Roman" pitchFamily="18" charset="0"/>
              </a:rPr>
              <a:t>устойчивости финансового положения, интересующем </a:t>
            </a:r>
            <a:r>
              <a:rPr lang="ru-RU" dirty="0" smtClean="0">
                <a:latin typeface="Times New Roman" pitchFamily="18" charset="0"/>
                <a:cs typeface="Times New Roman" pitchFamily="18" charset="0"/>
              </a:rPr>
              <a:t>определенного </a:t>
            </a:r>
            <a:r>
              <a:rPr lang="ru-RU" dirty="0" smtClean="0">
                <a:latin typeface="Times New Roman" pitchFamily="18" charset="0"/>
                <a:cs typeface="Times New Roman" pitchFamily="18" charset="0"/>
              </a:rPr>
              <a:t>потребителя информации. Например, для поставщика сырья, материалов и услуг большой интерес представляет - </a:t>
            </a:r>
            <a:r>
              <a:rPr lang="ru-RU" dirty="0" err="1" smtClean="0">
                <a:latin typeface="Times New Roman" pitchFamily="18" charset="0"/>
                <a:cs typeface="Times New Roman" pitchFamily="18" charset="0"/>
              </a:rPr>
              <a:t>Кабл</a:t>
            </a:r>
            <a:r>
              <a:rPr lang="ru-RU" dirty="0" smtClean="0">
                <a:latin typeface="Times New Roman" pitchFamily="18" charset="0"/>
                <a:cs typeface="Times New Roman" pitchFamily="18" charset="0"/>
              </a:rPr>
              <a:t>, </a:t>
            </a:r>
            <a:endParaRPr lang="ru-RU" dirty="0" smtClean="0">
              <a:latin typeface="Times New Roman" pitchFamily="18" charset="0"/>
              <a:cs typeface="Times New Roman" pitchFamily="18" charset="0"/>
            </a:endParaRPr>
          </a:p>
          <a:p>
            <a:r>
              <a:rPr lang="ru-RU" dirty="0" smtClean="0">
                <a:latin typeface="Times New Roman" pitchFamily="18" charset="0"/>
                <a:cs typeface="Times New Roman" pitchFamily="18" charset="0"/>
              </a:rPr>
              <a:t>для </a:t>
            </a:r>
            <a:r>
              <a:rPr lang="ru-RU" dirty="0" smtClean="0">
                <a:latin typeface="Times New Roman" pitchFamily="18" charset="0"/>
                <a:cs typeface="Times New Roman" pitchFamily="18" charset="0"/>
              </a:rPr>
              <a:t>банка, кредитующего данную организацию - </a:t>
            </a:r>
            <a:r>
              <a:rPr lang="ru-RU" dirty="0" err="1" smtClean="0">
                <a:latin typeface="Times New Roman" pitchFamily="18" charset="0"/>
                <a:cs typeface="Times New Roman" pitchFamily="18" charset="0"/>
              </a:rPr>
              <a:t>Ккл</a:t>
            </a:r>
            <a:r>
              <a:rPr lang="ru-RU" dirty="0" smtClean="0">
                <a:latin typeface="Times New Roman" pitchFamily="18" charset="0"/>
                <a:cs typeface="Times New Roman" pitchFamily="18" charset="0"/>
              </a:rPr>
              <a:t> и </a:t>
            </a:r>
            <a:r>
              <a:rPr lang="ru-RU" dirty="0" err="1" smtClean="0">
                <a:latin typeface="Times New Roman" pitchFamily="18" charset="0"/>
                <a:cs typeface="Times New Roman" pitchFamily="18" charset="0"/>
              </a:rPr>
              <a:t>Клмс</a:t>
            </a:r>
            <a:r>
              <a:rPr lang="ru-RU" dirty="0" smtClean="0">
                <a:latin typeface="Times New Roman" pitchFamily="18" charset="0"/>
                <a:cs typeface="Times New Roman" pitchFamily="18" charset="0"/>
              </a:rPr>
              <a:t>, </a:t>
            </a:r>
            <a:endParaRPr lang="ru-RU" dirty="0" smtClean="0">
              <a:latin typeface="Times New Roman" pitchFamily="18" charset="0"/>
              <a:cs typeface="Times New Roman" pitchFamily="18" charset="0"/>
            </a:endParaRPr>
          </a:p>
          <a:p>
            <a:r>
              <a:rPr lang="ru-RU" dirty="0" smtClean="0">
                <a:latin typeface="Times New Roman" pitchFamily="18" charset="0"/>
                <a:cs typeface="Times New Roman" pitchFamily="18" charset="0"/>
              </a:rPr>
              <a:t>а </a:t>
            </a:r>
            <a:r>
              <a:rPr lang="ru-RU" dirty="0" smtClean="0">
                <a:latin typeface="Times New Roman" pitchFamily="18" charset="0"/>
                <a:cs typeface="Times New Roman" pitchFamily="18" charset="0"/>
              </a:rPr>
              <a:t>для держателя акций и облигаций - </a:t>
            </a:r>
            <a:r>
              <a:rPr lang="ru-RU" dirty="0" err="1" smtClean="0">
                <a:latin typeface="Times New Roman" pitchFamily="18" charset="0"/>
                <a:cs typeface="Times New Roman" pitchFamily="18" charset="0"/>
              </a:rPr>
              <a:t>Кп</a:t>
            </a:r>
            <a:r>
              <a:rPr lang="ru-RU" dirty="0" smtClean="0">
                <a:latin typeface="Times New Roman" pitchFamily="18" charset="0"/>
                <a:cs typeface="Times New Roman" pitchFamily="18" charset="0"/>
              </a:rPr>
              <a:t>.</a:t>
            </a:r>
            <a:endParaRPr lang="ru-RU" dirty="0">
              <a:latin typeface="Times New Roman" pitchFamily="18" charset="0"/>
              <a:cs typeface="Times New Roman" pitchFamily="18"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928670"/>
            <a:ext cx="8229600" cy="5197493"/>
          </a:xfrm>
        </p:spPr>
        <p:txBody>
          <a:bodyPr>
            <a:normAutofit lnSpcReduction="10000"/>
          </a:bodyPr>
          <a:lstStyle/>
          <a:p>
            <a:pPr>
              <a:buNone/>
            </a:pPr>
            <a:r>
              <a:rPr lang="ru-RU" dirty="0" smtClean="0">
                <a:latin typeface="Times New Roman" pitchFamily="18" charset="0"/>
                <a:cs typeface="Times New Roman" pitchFamily="18" charset="0"/>
              </a:rPr>
              <a:t>   Нормальным источником покрытия запасов выступает также задолженность поставщикам за товарно-материальные ценности, срок оплаты которой не наступил. Размер такой задолженности в балансе не выделяется, но может быть установлен по данным аналитического бухгалтерского учета. На величину этого показателя необходимо увеличить общую сумму источников средств, формирующих запасы.</a:t>
            </a:r>
          </a:p>
          <a:p>
            <a:endParaRPr lang="ru-RU" dirty="0">
              <a:latin typeface="Times New Roman" pitchFamily="18" charset="0"/>
              <a:cs typeface="Times New Roman" pitchFamily="18" charset="0"/>
            </a:endParaRPr>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67544" y="620688"/>
            <a:ext cx="8229600" cy="4525963"/>
          </a:xfrm>
        </p:spPr>
        <p:txBody>
          <a:bodyPr>
            <a:noAutofit/>
          </a:bodyPr>
          <a:lstStyle/>
          <a:p>
            <a:pPr>
              <a:buNone/>
            </a:pPr>
            <a:r>
              <a:rPr lang="ru-RU" sz="2800" dirty="0" smtClean="0">
                <a:latin typeface="Times New Roman" pitchFamily="18" charset="0"/>
                <a:cs typeface="Times New Roman" pitchFamily="18" charset="0"/>
              </a:rPr>
              <a:t>    Рассмотренные </a:t>
            </a:r>
            <a:r>
              <a:rPr lang="ru-RU" sz="2800" dirty="0" smtClean="0">
                <a:latin typeface="Times New Roman" pitchFamily="18" charset="0"/>
                <a:cs typeface="Times New Roman" pitchFamily="18" charset="0"/>
              </a:rPr>
              <a:t>показатели ликвидности носят достаточно </a:t>
            </a:r>
            <a:r>
              <a:rPr lang="ru-RU" sz="2800" dirty="0" smtClean="0">
                <a:latin typeface="Times New Roman" pitchFamily="18" charset="0"/>
                <a:cs typeface="Times New Roman" pitchFamily="18" charset="0"/>
              </a:rPr>
              <a:t>условный </a:t>
            </a:r>
            <a:r>
              <a:rPr lang="ru-RU" sz="2800" dirty="0" smtClean="0">
                <a:latin typeface="Times New Roman" pitchFamily="18" charset="0"/>
                <a:cs typeface="Times New Roman" pitchFamily="18" charset="0"/>
              </a:rPr>
              <a:t>и статичный характер, поскольку рассчитываются на основе ба­лансовых данных по состоянию на начало и конец отчетного периода. Однако, при нормальном кругообороте текущих активов они </a:t>
            </a:r>
            <a:r>
              <a:rPr lang="ru-RU" sz="2800" dirty="0" smtClean="0">
                <a:latin typeface="Times New Roman" pitchFamily="18" charset="0"/>
                <a:cs typeface="Times New Roman" pitchFamily="18" charset="0"/>
              </a:rPr>
              <a:t>находятся </a:t>
            </a:r>
            <a:r>
              <a:rPr lang="ru-RU" sz="2800" dirty="0" smtClean="0">
                <a:latin typeface="Times New Roman" pitchFamily="18" charset="0"/>
                <a:cs typeface="Times New Roman" pitchFamily="18" charset="0"/>
              </a:rPr>
              <a:t>в постоянном движении, приток денежных средств обеспечивает пополнение использованных производственных запасов, которые трансформируются в готовую продукцию после прохождения </a:t>
            </a:r>
            <a:r>
              <a:rPr lang="ru-RU" sz="2800" dirty="0" smtClean="0">
                <a:latin typeface="Times New Roman" pitchFamily="18" charset="0"/>
                <a:cs typeface="Times New Roman" pitchFamily="18" charset="0"/>
              </a:rPr>
              <a:t>производственного </a:t>
            </a:r>
            <a:r>
              <a:rPr lang="ru-RU" sz="2800" dirty="0" smtClean="0">
                <a:latin typeface="Times New Roman" pitchFamily="18" charset="0"/>
                <a:cs typeface="Times New Roman" pitchFamily="18" charset="0"/>
              </a:rPr>
              <a:t>цикла. Продажа готовой продукции обеспечивает </a:t>
            </a:r>
            <a:r>
              <a:rPr lang="ru-RU" sz="2800" dirty="0" smtClean="0">
                <a:latin typeface="Times New Roman" pitchFamily="18" charset="0"/>
                <a:cs typeface="Times New Roman" pitchFamily="18" charset="0"/>
              </a:rPr>
              <a:t>новый </a:t>
            </a:r>
            <a:r>
              <a:rPr lang="ru-RU" sz="2800" dirty="0" smtClean="0">
                <a:latin typeface="Times New Roman" pitchFamily="18" charset="0"/>
                <a:cs typeface="Times New Roman" pitchFamily="18" charset="0"/>
              </a:rPr>
              <a:t>приток денежных средств и т д.</a:t>
            </a:r>
          </a:p>
          <a:p>
            <a:pPr>
              <a:buNone/>
            </a:pPr>
            <a:endParaRPr lang="ru-RU" sz="2800" dirty="0">
              <a:latin typeface="Times New Roman" pitchFamily="18" charset="0"/>
              <a:cs typeface="Times New Roman" pitchFamily="18" charset="0"/>
            </a:endParaRPr>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692696"/>
            <a:ext cx="8363272" cy="5433467"/>
          </a:xfrm>
        </p:spPr>
        <p:txBody>
          <a:bodyPr>
            <a:normAutofit fontScale="85000" lnSpcReduction="20000"/>
          </a:bodyPr>
          <a:lstStyle/>
          <a:p>
            <a:pPr>
              <a:buNone/>
            </a:pPr>
            <a:r>
              <a:rPr lang="ru-RU" dirty="0" smtClean="0">
                <a:latin typeface="Times New Roman" pitchFamily="18" charset="0"/>
                <a:cs typeface="Times New Roman" pitchFamily="18" charset="0"/>
              </a:rPr>
              <a:t>     Для </a:t>
            </a:r>
            <a:r>
              <a:rPr lang="ru-RU" dirty="0" smtClean="0">
                <a:latin typeface="Times New Roman" pitchFamily="18" charset="0"/>
                <a:cs typeface="Times New Roman" pitchFamily="18" charset="0"/>
              </a:rPr>
              <a:t>оценки платежеспособности организации целесообразно ис­числять также показатель ликвидности текущих активов (</a:t>
            </a:r>
            <a:r>
              <a:rPr lang="ru-RU" dirty="0" err="1" smtClean="0">
                <a:latin typeface="Times New Roman" pitchFamily="18" charset="0"/>
                <a:cs typeface="Times New Roman" pitchFamily="18" charset="0"/>
              </a:rPr>
              <a:t>Клта</a:t>
            </a:r>
            <a:r>
              <a:rPr lang="ru-RU" dirty="0" smtClean="0">
                <a:latin typeface="Times New Roman" pitchFamily="18" charset="0"/>
                <a:cs typeface="Times New Roman" pitchFamily="18" charset="0"/>
              </a:rPr>
              <a:t>) как от­ношение притока денежных средств от текущей деятельности за </a:t>
            </a:r>
            <a:r>
              <a:rPr lang="ru-RU" dirty="0" smtClean="0">
                <a:latin typeface="Times New Roman" pitchFamily="18" charset="0"/>
                <a:cs typeface="Times New Roman" pitchFamily="18" charset="0"/>
              </a:rPr>
              <a:t>анализируемый </a:t>
            </a:r>
            <a:r>
              <a:rPr lang="ru-RU" dirty="0" smtClean="0">
                <a:latin typeface="Times New Roman" pitchFamily="18" charset="0"/>
                <a:cs typeface="Times New Roman" pitchFamily="18" charset="0"/>
              </a:rPr>
              <a:t>период к средней сумме краткосрочных </a:t>
            </a:r>
            <a:r>
              <a:rPr lang="ru-RU" dirty="0" smtClean="0">
                <a:latin typeface="Times New Roman" pitchFamily="18" charset="0"/>
                <a:cs typeface="Times New Roman" pitchFamily="18" charset="0"/>
              </a:rPr>
              <a:t>обязательств</a:t>
            </a:r>
          </a:p>
          <a:p>
            <a:pPr>
              <a:buNone/>
            </a:pPr>
            <a:endParaRPr lang="ru-RU" dirty="0" smtClean="0">
              <a:latin typeface="Times New Roman" pitchFamily="18" charset="0"/>
              <a:cs typeface="Times New Roman" pitchFamily="18" charset="0"/>
            </a:endParaRPr>
          </a:p>
          <a:p>
            <a:pPr>
              <a:buNone/>
            </a:pPr>
            <a:endParaRPr lang="ru-RU" dirty="0" smtClean="0">
              <a:latin typeface="Times New Roman" pitchFamily="18" charset="0"/>
              <a:cs typeface="Times New Roman" pitchFamily="18" charset="0"/>
            </a:endParaRPr>
          </a:p>
          <a:p>
            <a:r>
              <a:rPr lang="ru-RU" dirty="0" smtClean="0">
                <a:latin typeface="Times New Roman" pitchFamily="18" charset="0"/>
                <a:cs typeface="Times New Roman" pitchFamily="18" charset="0"/>
              </a:rPr>
              <a:t>где </a:t>
            </a:r>
            <a:r>
              <a:rPr lang="ru-RU" dirty="0" smtClean="0">
                <a:latin typeface="Times New Roman" pitchFamily="18" charset="0"/>
                <a:cs typeface="Times New Roman" pitchFamily="18" charset="0"/>
              </a:rPr>
              <a:t>         - </a:t>
            </a:r>
            <a:r>
              <a:rPr lang="ru-RU" dirty="0" smtClean="0">
                <a:latin typeface="Times New Roman" pitchFamily="18" charset="0"/>
                <a:cs typeface="Times New Roman" pitchFamily="18" charset="0"/>
              </a:rPr>
              <a:t>поступившие денежные средства по текущей деятельности.</a:t>
            </a:r>
          </a:p>
          <a:p>
            <a:r>
              <a:rPr lang="ru-RU" dirty="0" smtClean="0">
                <a:latin typeface="Times New Roman" pitchFamily="18" charset="0"/>
                <a:cs typeface="Times New Roman" pitchFamily="18" charset="0"/>
              </a:rPr>
              <a:t>Этот коэффициент показывает, какая доля краткосрочных долгов может быть погашена за счет притока денежных средств от основной деятельности.</a:t>
            </a:r>
          </a:p>
          <a:p>
            <a:endParaRPr lang="ru-RU" dirty="0">
              <a:latin typeface="Times New Roman" pitchFamily="18" charset="0"/>
              <a:cs typeface="Times New Roman" pitchFamily="18" charset="0"/>
            </a:endParaRPr>
          </a:p>
        </p:txBody>
      </p:sp>
      <p:sp>
        <p:nvSpPr>
          <p:cNvPr id="63490"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a:p>
        </p:txBody>
      </p:sp>
      <p:graphicFrame>
        <p:nvGraphicFramePr>
          <p:cNvPr id="63489" name="Object 1"/>
          <p:cNvGraphicFramePr>
            <a:graphicFrameLocks noChangeAspect="1"/>
          </p:cNvGraphicFramePr>
          <p:nvPr/>
        </p:nvGraphicFramePr>
        <p:xfrm>
          <a:off x="1043608" y="2756902"/>
          <a:ext cx="1728192" cy="731158"/>
        </p:xfrm>
        <a:graphic>
          <a:graphicData uri="http://schemas.openxmlformats.org/presentationml/2006/ole">
            <p:oleObj spid="_x0000_s63489" name="Формула" r:id="rId3" imgW="990600" imgH="419100" progId="Equation.3">
              <p:embed/>
            </p:oleObj>
          </a:graphicData>
        </a:graphic>
      </p:graphicFrame>
      <p:sp>
        <p:nvSpPr>
          <p:cNvPr id="63492" name="Rectangle 4"/>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a:p>
        </p:txBody>
      </p:sp>
      <p:graphicFrame>
        <p:nvGraphicFramePr>
          <p:cNvPr id="63491" name="Object 3"/>
          <p:cNvGraphicFramePr>
            <a:graphicFrameLocks noChangeAspect="1"/>
          </p:cNvGraphicFramePr>
          <p:nvPr/>
        </p:nvGraphicFramePr>
        <p:xfrm>
          <a:off x="1403648" y="3501008"/>
          <a:ext cx="815144" cy="444624"/>
        </p:xfrm>
        <a:graphic>
          <a:graphicData uri="http://schemas.openxmlformats.org/presentationml/2006/ole">
            <p:oleObj spid="_x0000_s63491" name="Формула" r:id="rId4" imgW="419100" imgH="228600" progId="Equation.3">
              <p:embed/>
            </p:oleObj>
          </a:graphicData>
        </a:graphic>
      </p:graphicFrame>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620688"/>
            <a:ext cx="8219256" cy="5505475"/>
          </a:xfrm>
        </p:spPr>
        <p:txBody>
          <a:bodyPr>
            <a:normAutofit fontScale="92500" lnSpcReduction="10000"/>
          </a:bodyPr>
          <a:lstStyle/>
          <a:p>
            <a:pPr>
              <a:buNone/>
            </a:pPr>
            <a:r>
              <a:rPr lang="ru-RU" dirty="0" smtClean="0">
                <a:latin typeface="Times New Roman" pitchFamily="18" charset="0"/>
                <a:cs typeface="Times New Roman" pitchFamily="18" charset="0"/>
              </a:rPr>
              <a:t>      При </a:t>
            </a:r>
            <a:r>
              <a:rPr lang="ru-RU" dirty="0" smtClean="0">
                <a:latin typeface="Times New Roman" pitchFamily="18" charset="0"/>
                <a:cs typeface="Times New Roman" pitchFamily="18" charset="0"/>
              </a:rPr>
              <a:t>оценке финансового состояния организации важное значение имеет анализ перспективной платежеспособности на ближайшее </a:t>
            </a:r>
            <a:r>
              <a:rPr lang="ru-RU" dirty="0" smtClean="0">
                <a:latin typeface="Times New Roman" pitchFamily="18" charset="0"/>
                <a:cs typeface="Times New Roman" pitchFamily="18" charset="0"/>
              </a:rPr>
              <a:t>время </a:t>
            </a:r>
            <a:r>
              <a:rPr lang="ru-RU" dirty="0" smtClean="0">
                <a:latin typeface="Times New Roman" pitchFamily="18" charset="0"/>
                <a:cs typeface="Times New Roman" pitchFamily="18" charset="0"/>
              </a:rPr>
              <a:t>(декаду, месяц) на основе сопоставления объемов платежных средств и предстоящих обязательств. Для этого составляют </a:t>
            </a:r>
            <a:r>
              <a:rPr lang="ru-RU" dirty="0" smtClean="0">
                <a:latin typeface="Times New Roman" pitchFamily="18" charset="0"/>
                <a:cs typeface="Times New Roman" pitchFamily="18" charset="0"/>
              </a:rPr>
              <a:t>краткосрочный </a:t>
            </a:r>
            <a:r>
              <a:rPr lang="ru-RU" dirty="0" smtClean="0">
                <a:latin typeface="Times New Roman" pitchFamily="18" charset="0"/>
                <a:cs typeface="Times New Roman" pitchFamily="18" charset="0"/>
              </a:rPr>
              <a:t>(оперативный) баланс платежной готовности организации или финансовый план-прогноз на предстоящий месяц с подекадной разбивкой. Организация считается платежеспособной, если ее </a:t>
            </a:r>
            <a:r>
              <a:rPr lang="ru-RU" dirty="0" smtClean="0">
                <a:latin typeface="Times New Roman" pitchFamily="18" charset="0"/>
                <a:cs typeface="Times New Roman" pitchFamily="18" charset="0"/>
              </a:rPr>
              <a:t>обязательства </a:t>
            </a:r>
            <a:r>
              <a:rPr lang="ru-RU" dirty="0" smtClean="0">
                <a:latin typeface="Times New Roman" pitchFamily="18" charset="0"/>
                <a:cs typeface="Times New Roman" pitchFamily="18" charset="0"/>
              </a:rPr>
              <a:t>на предстоящий период перекрываются платежными </a:t>
            </a:r>
            <a:r>
              <a:rPr lang="ru-RU" dirty="0" smtClean="0">
                <a:latin typeface="Times New Roman" pitchFamily="18" charset="0"/>
                <a:cs typeface="Times New Roman" pitchFamily="18" charset="0"/>
              </a:rPr>
              <a:t>средствами</a:t>
            </a:r>
            <a:r>
              <a:rPr lang="ru-RU" dirty="0" smtClean="0">
                <a:latin typeface="Times New Roman" pitchFamily="18" charset="0"/>
                <a:cs typeface="Times New Roman" pitchFamily="18" charset="0"/>
              </a:rPr>
              <a:t>.</a:t>
            </a:r>
          </a:p>
          <a:p>
            <a:endParaRPr lang="ru-RU" dirty="0">
              <a:latin typeface="Times New Roman" pitchFamily="18" charset="0"/>
              <a:cs typeface="Times New Roman" pitchFamily="18" charset="0"/>
            </a:endParaRPr>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0" y="0"/>
            <a:ext cx="9144000" cy="6858000"/>
          </a:xfrm>
        </p:spPr>
        <p:txBody>
          <a:bodyPr>
            <a:noAutofit/>
          </a:bodyPr>
          <a:lstStyle/>
          <a:p>
            <a:r>
              <a:rPr lang="ru-RU" sz="2300" dirty="0" smtClean="0">
                <a:latin typeface="Times New Roman" pitchFamily="18" charset="0"/>
                <a:cs typeface="Times New Roman" pitchFamily="18" charset="0"/>
              </a:rPr>
              <a:t>Оперативный баланс платежной готовности организации </a:t>
            </a:r>
            <a:r>
              <a:rPr lang="ru-RU" sz="2300" dirty="0" smtClean="0">
                <a:latin typeface="Times New Roman" pitchFamily="18" charset="0"/>
                <a:cs typeface="Times New Roman" pitchFamily="18" charset="0"/>
              </a:rPr>
              <a:t>составляется </a:t>
            </a:r>
            <a:r>
              <a:rPr lang="ru-RU" sz="2300" dirty="0" smtClean="0">
                <a:latin typeface="Times New Roman" pitchFamily="18" charset="0"/>
                <a:cs typeface="Times New Roman" pitchFamily="18" charset="0"/>
              </a:rPr>
              <a:t>на основе бухгалтерских данных об отгрузке и реализации продукции, закупках средств производства, задолженности бюджету и внебюджетным фондам, поставщикам и подрядчикам, персоналу по оплате труда за предстоящий период. Платежный баланс </a:t>
            </a:r>
            <a:r>
              <a:rPr lang="ru-RU" sz="2300" dirty="0" smtClean="0">
                <a:latin typeface="Times New Roman" pitchFamily="18" charset="0"/>
                <a:cs typeface="Times New Roman" pitchFamily="18" charset="0"/>
              </a:rPr>
              <a:t>составляется </a:t>
            </a:r>
            <a:r>
              <a:rPr lang="ru-RU" sz="2300" dirty="0" smtClean="0">
                <a:latin typeface="Times New Roman" pitchFamily="18" charset="0"/>
                <a:cs typeface="Times New Roman" pitchFamily="18" charset="0"/>
              </a:rPr>
              <a:t>на отчетную дату в виде двухсторонней таблицы, в левой части </a:t>
            </a:r>
            <a:r>
              <a:rPr lang="ru-RU" sz="2300" dirty="0" smtClean="0">
                <a:latin typeface="Times New Roman" pitchFamily="18" charset="0"/>
                <a:cs typeface="Times New Roman" pitchFamily="18" charset="0"/>
              </a:rPr>
              <a:t>которой </a:t>
            </a:r>
            <a:r>
              <a:rPr lang="ru-RU" sz="2300" dirty="0" smtClean="0">
                <a:latin typeface="Times New Roman" pitchFamily="18" charset="0"/>
                <a:cs typeface="Times New Roman" pitchFamily="18" charset="0"/>
              </a:rPr>
              <a:t>отражаются средства платежной готовности, а в правой - </a:t>
            </a:r>
            <a:r>
              <a:rPr lang="ru-RU" sz="2300" dirty="0" smtClean="0">
                <a:latin typeface="Times New Roman" pitchFamily="18" charset="0"/>
                <a:cs typeface="Times New Roman" pitchFamily="18" charset="0"/>
              </a:rPr>
              <a:t>платежи </a:t>
            </a:r>
            <a:r>
              <a:rPr lang="ru-RU" sz="2300" dirty="0" smtClean="0">
                <a:latin typeface="Times New Roman" pitchFamily="18" charset="0"/>
                <a:cs typeface="Times New Roman" pitchFamily="18" charset="0"/>
              </a:rPr>
              <a:t>первой срочности</a:t>
            </a:r>
            <a:r>
              <a:rPr lang="ru-RU" sz="2300" dirty="0" smtClean="0">
                <a:latin typeface="Times New Roman" pitchFamily="18" charset="0"/>
                <a:cs typeface="Times New Roman" pitchFamily="18" charset="0"/>
              </a:rPr>
              <a:t>.</a:t>
            </a:r>
          </a:p>
          <a:p>
            <a:r>
              <a:rPr lang="ru-RU" sz="2300" dirty="0" smtClean="0">
                <a:latin typeface="Times New Roman" pitchFamily="18" charset="0"/>
                <a:cs typeface="Times New Roman" pitchFamily="18" charset="0"/>
              </a:rPr>
              <a:t>При </a:t>
            </a:r>
            <a:r>
              <a:rPr lang="ru-RU" sz="2300" dirty="0" smtClean="0">
                <a:latin typeface="Times New Roman" pitchFamily="18" charset="0"/>
                <a:cs typeface="Times New Roman" pitchFamily="18" charset="0"/>
              </a:rPr>
              <a:t>выявлении неплатежеспособности организации необходимо выяснить ее причины: невыполнение плана по производству и продажи продукции, повышение ее себестоимости, невыполнение плана по прибыли, влекущее недостаток собственных оборотных средств. Одной из причин ухудшения платежеспособности может быть </a:t>
            </a:r>
            <a:r>
              <a:rPr lang="ru-RU" sz="2300" dirty="0" smtClean="0">
                <a:latin typeface="Times New Roman" pitchFamily="18" charset="0"/>
                <a:cs typeface="Times New Roman" pitchFamily="18" charset="0"/>
              </a:rPr>
              <a:t>нерациональное </a:t>
            </a:r>
            <a:r>
              <a:rPr lang="ru-RU" sz="2300" dirty="0" smtClean="0">
                <a:latin typeface="Times New Roman" pitchFamily="18" charset="0"/>
                <a:cs typeface="Times New Roman" pitchFamily="18" charset="0"/>
              </a:rPr>
              <a:t>управление оборотными активами, отвлечение средств в просроченную дебиторскую задолженность, вложение в излишние и ненужные запасы товарно-материальных ценностей, несвоевременная уплата налогов, повлекшая штрафные санкции.</a:t>
            </a:r>
          </a:p>
          <a:p>
            <a:endParaRPr lang="ru-RU" sz="2300" dirty="0">
              <a:latin typeface="Times New Roman" pitchFamily="18" charset="0"/>
              <a:cs typeface="Times New Roman" pitchFamily="18"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642918"/>
            <a:ext cx="8229600" cy="5483245"/>
          </a:xfrm>
        </p:spPr>
        <p:txBody>
          <a:bodyPr>
            <a:normAutofit fontScale="77500" lnSpcReduction="20000"/>
          </a:bodyPr>
          <a:lstStyle/>
          <a:p>
            <a:pPr>
              <a:buNone/>
            </a:pPr>
            <a:r>
              <a:rPr lang="ru-RU" dirty="0" smtClean="0">
                <a:latin typeface="Times New Roman" pitchFamily="18" charset="0"/>
                <a:cs typeface="Times New Roman" pitchFamily="18" charset="0"/>
              </a:rPr>
              <a:t>     Трем показателям достаточности источников средств соответству­ют три показателя обеспеченности ими запасов (включая НДС по приобретенным ценностям):</a:t>
            </a:r>
          </a:p>
          <a:p>
            <a:pPr>
              <a:buNone/>
            </a:pPr>
            <a:endParaRPr lang="ru-RU" dirty="0" smtClean="0">
              <a:latin typeface="Times New Roman" pitchFamily="18" charset="0"/>
              <a:cs typeface="Times New Roman" pitchFamily="18" charset="0"/>
            </a:endParaRPr>
          </a:p>
          <a:p>
            <a:r>
              <a:rPr lang="ru-RU" dirty="0" smtClean="0">
                <a:latin typeface="Times New Roman" pitchFamily="18" charset="0"/>
                <a:cs typeface="Times New Roman" pitchFamily="18" charset="0"/>
              </a:rPr>
              <a:t>1)	излишек (+) или недостаток (-) собственного оборотного капитала:</a:t>
            </a:r>
          </a:p>
          <a:p>
            <a:pPr>
              <a:buNone/>
            </a:pPr>
            <a:endParaRPr lang="ru-RU" dirty="0" smtClean="0">
              <a:latin typeface="Times New Roman" pitchFamily="18" charset="0"/>
              <a:cs typeface="Times New Roman" pitchFamily="18" charset="0"/>
            </a:endParaRPr>
          </a:p>
          <a:p>
            <a:r>
              <a:rPr lang="ru-RU" dirty="0" smtClean="0">
                <a:latin typeface="Times New Roman" pitchFamily="18" charset="0"/>
                <a:cs typeface="Times New Roman" pitchFamily="18" charset="0"/>
              </a:rPr>
              <a:t>где     З – запасы;</a:t>
            </a:r>
          </a:p>
          <a:p>
            <a:r>
              <a:rPr lang="ru-RU" dirty="0" smtClean="0">
                <a:latin typeface="Times New Roman" pitchFamily="18" charset="0"/>
                <a:cs typeface="Times New Roman" pitchFamily="18" charset="0"/>
              </a:rPr>
              <a:t>2)	излишек (+) или недостаток (-) собственного оборотного и долгосрочного заемного капитала:</a:t>
            </a:r>
          </a:p>
          <a:p>
            <a:pPr>
              <a:buNone/>
            </a:pPr>
            <a:endParaRPr lang="ru-RU" dirty="0" smtClean="0">
              <a:latin typeface="Times New Roman" pitchFamily="18" charset="0"/>
              <a:cs typeface="Times New Roman" pitchFamily="18" charset="0"/>
            </a:endParaRPr>
          </a:p>
          <a:p>
            <a:r>
              <a:rPr lang="ru-RU" dirty="0" smtClean="0">
                <a:latin typeface="Times New Roman" pitchFamily="18" charset="0"/>
                <a:cs typeface="Times New Roman" pitchFamily="18" charset="0"/>
              </a:rPr>
              <a:t>3)	излишек (+) или недостаток (-) общей величины основных источников средств для формирования запасов:</a:t>
            </a:r>
          </a:p>
          <a:p>
            <a:pPr>
              <a:buNone/>
            </a:pPr>
            <a:endParaRPr lang="ru-RU" dirty="0" smtClean="0">
              <a:latin typeface="Times New Roman" pitchFamily="18" charset="0"/>
              <a:cs typeface="Times New Roman" pitchFamily="18" charset="0"/>
            </a:endParaRPr>
          </a:p>
          <a:p>
            <a:endParaRPr lang="ru-RU" dirty="0">
              <a:latin typeface="Times New Roman" pitchFamily="18" charset="0"/>
              <a:cs typeface="Times New Roman" pitchFamily="18" charset="0"/>
            </a:endParaRPr>
          </a:p>
        </p:txBody>
      </p:sp>
      <p:graphicFrame>
        <p:nvGraphicFramePr>
          <p:cNvPr id="2050" name="Object 2"/>
          <p:cNvGraphicFramePr>
            <a:graphicFrameLocks noChangeAspect="1"/>
          </p:cNvGraphicFramePr>
          <p:nvPr/>
        </p:nvGraphicFramePr>
        <p:xfrm>
          <a:off x="2285984" y="2714620"/>
          <a:ext cx="2974882" cy="447832"/>
        </p:xfrm>
        <a:graphic>
          <a:graphicData uri="http://schemas.openxmlformats.org/presentationml/2006/ole">
            <p:oleObj spid="_x0000_s2050" name="Формула" r:id="rId3" imgW="1180800" imgH="177480" progId="Equation.3">
              <p:embed/>
            </p:oleObj>
          </a:graphicData>
        </a:graphic>
      </p:graphicFrame>
      <p:graphicFrame>
        <p:nvGraphicFramePr>
          <p:cNvPr id="2051" name="Object 3"/>
          <p:cNvGraphicFramePr>
            <a:graphicFrameLocks noChangeAspect="1"/>
          </p:cNvGraphicFramePr>
          <p:nvPr/>
        </p:nvGraphicFramePr>
        <p:xfrm>
          <a:off x="2643174" y="4142081"/>
          <a:ext cx="2857520" cy="415639"/>
        </p:xfrm>
        <a:graphic>
          <a:graphicData uri="http://schemas.openxmlformats.org/presentationml/2006/ole">
            <p:oleObj spid="_x0000_s2051" name="Формула" r:id="rId4" imgW="1396800" imgH="203040" progId="Equation.3">
              <p:embed/>
            </p:oleObj>
          </a:graphicData>
        </a:graphic>
      </p:graphicFrame>
      <p:graphicFrame>
        <p:nvGraphicFramePr>
          <p:cNvPr id="2052" name="Object 4"/>
          <p:cNvGraphicFramePr>
            <a:graphicFrameLocks noChangeAspect="1"/>
          </p:cNvGraphicFramePr>
          <p:nvPr/>
        </p:nvGraphicFramePr>
        <p:xfrm>
          <a:off x="2143108" y="5572140"/>
          <a:ext cx="3500462" cy="453764"/>
        </p:xfrm>
        <a:graphic>
          <a:graphicData uri="http://schemas.openxmlformats.org/presentationml/2006/ole">
            <p:oleObj spid="_x0000_s2052" name="Формула" r:id="rId5" imgW="1371600" imgH="177480" progId="Equation.3">
              <p:embed/>
            </p:oleObj>
          </a:graphicData>
        </a:graphic>
      </p:graphicFrame>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500042"/>
            <a:ext cx="8229600" cy="5626121"/>
          </a:xfrm>
        </p:spPr>
        <p:txBody>
          <a:bodyPr>
            <a:normAutofit lnSpcReduction="10000"/>
          </a:bodyPr>
          <a:lstStyle/>
          <a:p>
            <a:pPr>
              <a:buNone/>
            </a:pPr>
            <a:r>
              <a:rPr lang="ru-RU" dirty="0" smtClean="0">
                <a:latin typeface="Times New Roman" pitchFamily="18" charset="0"/>
                <a:cs typeface="Times New Roman" pitchFamily="18" charset="0"/>
              </a:rPr>
              <a:t>   Определение показателей обеспеченности запасов источниками их формирования позволяет классифицировать финансовые ситуации по степени устойчивости. При определении типа финансовой ситуации используется трехмерный (трехкомпонентный) показатель (</a:t>
            </a:r>
            <a:r>
              <a:rPr lang="en-US" dirty="0" smtClean="0">
                <a:latin typeface="Times New Roman" pitchFamily="18" charset="0"/>
                <a:cs typeface="Times New Roman" pitchFamily="18" charset="0"/>
              </a:rPr>
              <a:t>S</a:t>
            </a:r>
            <a:r>
              <a:rPr lang="ru-RU" dirty="0" smtClean="0">
                <a:latin typeface="Times New Roman" pitchFamily="18" charset="0"/>
                <a:cs typeface="Times New Roman" pitchFamily="18" charset="0"/>
              </a:rPr>
              <a:t>), принятый в экономической литературе:</a:t>
            </a:r>
          </a:p>
          <a:p>
            <a:pPr>
              <a:buNone/>
            </a:pPr>
            <a:endParaRPr lang="ru-RU" dirty="0" smtClean="0">
              <a:latin typeface="Times New Roman" pitchFamily="18" charset="0"/>
              <a:cs typeface="Times New Roman" pitchFamily="18" charset="0"/>
            </a:endParaRPr>
          </a:p>
          <a:p>
            <a:pPr>
              <a:buNone/>
            </a:pPr>
            <a:r>
              <a:rPr lang="ru-RU" dirty="0" smtClean="0">
                <a:latin typeface="Times New Roman" pitchFamily="18" charset="0"/>
                <a:cs typeface="Times New Roman" pitchFamily="18" charset="0"/>
              </a:rPr>
              <a:t>    где функция определяется следующим образом:</a:t>
            </a:r>
          </a:p>
          <a:p>
            <a:endParaRPr lang="ru-RU" dirty="0" smtClean="0">
              <a:latin typeface="Times New Roman" pitchFamily="18" charset="0"/>
              <a:cs typeface="Times New Roman" pitchFamily="18" charset="0"/>
            </a:endParaRPr>
          </a:p>
          <a:p>
            <a:pPr>
              <a:buNone/>
            </a:pPr>
            <a:endParaRPr lang="ru-RU" dirty="0">
              <a:latin typeface="Times New Roman" pitchFamily="18" charset="0"/>
              <a:cs typeface="Times New Roman" pitchFamily="18" charset="0"/>
            </a:endParaRPr>
          </a:p>
        </p:txBody>
      </p:sp>
      <p:graphicFrame>
        <p:nvGraphicFramePr>
          <p:cNvPr id="3074" name="Object 2"/>
          <p:cNvGraphicFramePr>
            <a:graphicFrameLocks noChangeAspect="1"/>
          </p:cNvGraphicFramePr>
          <p:nvPr/>
        </p:nvGraphicFramePr>
        <p:xfrm>
          <a:off x="1071537" y="4071942"/>
          <a:ext cx="5721371" cy="539752"/>
        </p:xfrm>
        <a:graphic>
          <a:graphicData uri="http://schemas.openxmlformats.org/presentationml/2006/ole">
            <p:oleObj spid="_x0000_s3074" name="Формула" r:id="rId3" imgW="2692080" imgH="253800" progId="Equation.3">
              <p:embed/>
            </p:oleObj>
          </a:graphicData>
        </a:graphic>
      </p:graphicFrame>
      <p:graphicFrame>
        <p:nvGraphicFramePr>
          <p:cNvPr id="3075" name="Object 3"/>
          <p:cNvGraphicFramePr>
            <a:graphicFrameLocks noChangeAspect="1"/>
          </p:cNvGraphicFramePr>
          <p:nvPr/>
        </p:nvGraphicFramePr>
        <p:xfrm>
          <a:off x="2143108" y="5475149"/>
          <a:ext cx="3214710" cy="1152443"/>
        </p:xfrm>
        <a:graphic>
          <a:graphicData uri="http://schemas.openxmlformats.org/presentationml/2006/ole">
            <p:oleObj spid="_x0000_s3075" name="Формула" r:id="rId4" imgW="1346040" imgH="482400" progId="Equation.3">
              <p:embed/>
            </p:oleObj>
          </a:graphicData>
        </a:graphic>
      </p:graphicFrame>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285728"/>
            <a:ext cx="8229600" cy="5840435"/>
          </a:xfrm>
        </p:spPr>
        <p:txBody>
          <a:bodyPr>
            <a:normAutofit fontScale="62500" lnSpcReduction="20000"/>
          </a:bodyPr>
          <a:lstStyle/>
          <a:p>
            <a:pPr algn="ctr">
              <a:buNone/>
            </a:pPr>
            <a:r>
              <a:rPr lang="ru-RU" dirty="0" smtClean="0">
                <a:latin typeface="Times New Roman" pitchFamily="18" charset="0"/>
                <a:cs typeface="Times New Roman" pitchFamily="18" charset="0"/>
              </a:rPr>
              <a:t>Пользуясь этими формулами, можно выделить четыре типа финансовых ситуаций:</a:t>
            </a:r>
          </a:p>
          <a:p>
            <a:pPr>
              <a:buNone/>
            </a:pPr>
            <a:endParaRPr lang="ru-RU" dirty="0" smtClean="0">
              <a:latin typeface="Times New Roman" pitchFamily="18" charset="0"/>
              <a:cs typeface="Times New Roman" pitchFamily="18" charset="0"/>
            </a:endParaRPr>
          </a:p>
          <a:p>
            <a:pPr>
              <a:buNone/>
            </a:pPr>
            <a:r>
              <a:rPr lang="ru-RU" dirty="0" smtClean="0">
                <a:latin typeface="Times New Roman" pitchFamily="18" charset="0"/>
                <a:cs typeface="Times New Roman" pitchFamily="18" charset="0"/>
              </a:rPr>
              <a:t>1)	абсолютную устойчивость финансового состояния при следующих условиях - трехмерный показатель ситуации </a:t>
            </a:r>
            <a:r>
              <a:rPr lang="en-US" dirty="0" smtClean="0">
                <a:latin typeface="Times New Roman" pitchFamily="18" charset="0"/>
                <a:cs typeface="Times New Roman" pitchFamily="18" charset="0"/>
              </a:rPr>
              <a:t>S</a:t>
            </a:r>
            <a:r>
              <a:rPr lang="ru-RU" dirty="0" smtClean="0">
                <a:latin typeface="Times New Roman" pitchFamily="18" charset="0"/>
                <a:cs typeface="Times New Roman" pitchFamily="18" charset="0"/>
              </a:rPr>
              <a:t> = (1, 1, 1);</a:t>
            </a:r>
          </a:p>
          <a:p>
            <a:endParaRPr lang="ru-RU" dirty="0" smtClean="0">
              <a:latin typeface="Times New Roman" pitchFamily="18" charset="0"/>
              <a:cs typeface="Times New Roman" pitchFamily="18" charset="0"/>
            </a:endParaRPr>
          </a:p>
          <a:p>
            <a:pPr marL="514350" indent="-514350">
              <a:buAutoNum type="arabicParenR" startAt="2"/>
            </a:pPr>
            <a:r>
              <a:rPr lang="ru-RU" dirty="0" smtClean="0">
                <a:latin typeface="Times New Roman" pitchFamily="18" charset="0"/>
                <a:cs typeface="Times New Roman" pitchFamily="18" charset="0"/>
              </a:rPr>
              <a:t>нормальную устойчивость финансового состояния, гарантирующую платежеспособность организации – трехмерный показатель ситуации </a:t>
            </a:r>
            <a:r>
              <a:rPr lang="en-US" dirty="0" smtClean="0">
                <a:latin typeface="Times New Roman" pitchFamily="18" charset="0"/>
                <a:cs typeface="Times New Roman" pitchFamily="18" charset="0"/>
              </a:rPr>
              <a:t>S</a:t>
            </a:r>
            <a:r>
              <a:rPr lang="ru-RU" dirty="0" smtClean="0">
                <a:latin typeface="Times New Roman" pitchFamily="18" charset="0"/>
                <a:cs typeface="Times New Roman" pitchFamily="18" charset="0"/>
              </a:rPr>
              <a:t> = (0, 1, 1);</a:t>
            </a:r>
          </a:p>
          <a:p>
            <a:pPr marL="514350" indent="-514350">
              <a:buNone/>
            </a:pPr>
            <a:endParaRPr lang="ru-RU" dirty="0" smtClean="0">
              <a:latin typeface="Times New Roman" pitchFamily="18" charset="0"/>
              <a:cs typeface="Times New Roman" pitchFamily="18" charset="0"/>
            </a:endParaRPr>
          </a:p>
          <a:p>
            <a:pPr marL="514350" indent="-514350">
              <a:buAutoNum type="arabicParenR" startAt="3"/>
            </a:pPr>
            <a:r>
              <a:rPr lang="ru-RU" dirty="0" smtClean="0">
                <a:latin typeface="Times New Roman" pitchFamily="18" charset="0"/>
                <a:cs typeface="Times New Roman" pitchFamily="18" charset="0"/>
              </a:rPr>
              <a:t>неустойчивое финансовое состояние, сопряженное с нарушением платежеспособности, при сохранении возможности восстановления</a:t>
            </a:r>
            <a:br>
              <a:rPr lang="ru-RU" dirty="0" smtClean="0">
                <a:latin typeface="Times New Roman" pitchFamily="18" charset="0"/>
                <a:cs typeface="Times New Roman" pitchFamily="18" charset="0"/>
              </a:rPr>
            </a:br>
            <a:r>
              <a:rPr lang="ru-RU" dirty="0" smtClean="0">
                <a:latin typeface="Times New Roman" pitchFamily="18" charset="0"/>
                <a:cs typeface="Times New Roman" pitchFamily="18" charset="0"/>
              </a:rPr>
              <a:t>равновесия за счет пополнения источников собственных средств и</a:t>
            </a:r>
            <a:br>
              <a:rPr lang="ru-RU" dirty="0" smtClean="0">
                <a:latin typeface="Times New Roman" pitchFamily="18" charset="0"/>
                <a:cs typeface="Times New Roman" pitchFamily="18" charset="0"/>
              </a:rPr>
            </a:br>
            <a:r>
              <a:rPr lang="ru-RU" dirty="0" smtClean="0">
                <a:latin typeface="Times New Roman" pitchFamily="18" charset="0"/>
                <a:cs typeface="Times New Roman" pitchFamily="18" charset="0"/>
              </a:rPr>
              <a:t>привлечения заемных средств - трехмерный показатель ситуации S = (0, 0, 1);</a:t>
            </a:r>
          </a:p>
          <a:p>
            <a:pPr marL="514350" indent="-514350">
              <a:buNone/>
            </a:pPr>
            <a:endParaRPr lang="ru-RU" dirty="0" smtClean="0">
              <a:latin typeface="Times New Roman" pitchFamily="18" charset="0"/>
              <a:cs typeface="Times New Roman" pitchFamily="18" charset="0"/>
            </a:endParaRPr>
          </a:p>
          <a:p>
            <a:pPr>
              <a:buNone/>
            </a:pPr>
            <a:r>
              <a:rPr lang="ru-RU" dirty="0" smtClean="0">
                <a:latin typeface="Times New Roman" pitchFamily="18" charset="0"/>
                <a:cs typeface="Times New Roman" pitchFamily="18" charset="0"/>
              </a:rPr>
              <a:t>4)	кризисное финансовое состояние, близкое к банкротству, когда</a:t>
            </a:r>
            <a:br>
              <a:rPr lang="ru-RU" dirty="0" smtClean="0">
                <a:latin typeface="Times New Roman" pitchFamily="18" charset="0"/>
                <a:cs typeface="Times New Roman" pitchFamily="18" charset="0"/>
              </a:rPr>
            </a:br>
            <a:r>
              <a:rPr lang="ru-RU" dirty="0" smtClean="0">
                <a:latin typeface="Times New Roman" pitchFamily="18" charset="0"/>
                <a:cs typeface="Times New Roman" pitchFamily="18" charset="0"/>
              </a:rPr>
              <a:t>денежные средства, краткосрочные ценные бумаги и дебиторская задолженность организации не покрывают кредиторскую задолженность и просроченные ссуды - трехмерный показатель ситуации S =(0, 0, 0).</a:t>
            </a:r>
            <a:endParaRPr lang="ru-RU" dirty="0">
              <a:latin typeface="Times New Roman" pitchFamily="18" charset="0"/>
              <a:cs typeface="Times New Roman" pitchFamily="18"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500042"/>
            <a:ext cx="8229600" cy="5626121"/>
          </a:xfrm>
        </p:spPr>
        <p:txBody>
          <a:bodyPr>
            <a:normAutofit fontScale="85000" lnSpcReduction="10000"/>
          </a:bodyPr>
          <a:lstStyle/>
          <a:p>
            <a:pPr algn="just">
              <a:buNone/>
            </a:pPr>
            <a:r>
              <a:rPr lang="ru-RU" dirty="0" smtClean="0">
                <a:latin typeface="Times New Roman" pitchFamily="18" charset="0"/>
                <a:cs typeface="Times New Roman" pitchFamily="18" charset="0"/>
              </a:rPr>
              <a:t>Абсолютная и нормальная устойчивость финансового состояния характеризуется высоким уровнем рентабельности деятельности организации и отсутствием нарушений финансовой дисциплины.</a:t>
            </a:r>
          </a:p>
          <a:p>
            <a:pPr>
              <a:buNone/>
            </a:pPr>
            <a:endParaRPr lang="ru-RU" dirty="0" smtClean="0">
              <a:latin typeface="Times New Roman" pitchFamily="18" charset="0"/>
              <a:cs typeface="Times New Roman" pitchFamily="18" charset="0"/>
            </a:endParaRPr>
          </a:p>
          <a:p>
            <a:pPr algn="just">
              <a:buNone/>
            </a:pPr>
            <a:r>
              <a:rPr lang="ru-RU" dirty="0" smtClean="0">
                <a:latin typeface="Times New Roman" pitchFamily="18" charset="0"/>
                <a:cs typeface="Times New Roman" pitchFamily="18" charset="0"/>
              </a:rPr>
              <a:t>Неустойчивое финансовое состояние характеризуется нарушением финансовой дисциплины, перебоями в поступлении денежных средств, снижением доходности деятельности организации.</a:t>
            </a:r>
          </a:p>
          <a:p>
            <a:pPr>
              <a:buNone/>
            </a:pPr>
            <a:endParaRPr lang="ru-RU" dirty="0" smtClean="0">
              <a:latin typeface="Times New Roman" pitchFamily="18" charset="0"/>
              <a:cs typeface="Times New Roman" pitchFamily="18" charset="0"/>
            </a:endParaRPr>
          </a:p>
          <a:p>
            <a:pPr algn="just">
              <a:buNone/>
            </a:pPr>
            <a:r>
              <a:rPr lang="ru-RU" dirty="0" smtClean="0">
                <a:latin typeface="Times New Roman" pitchFamily="18" charset="0"/>
                <a:cs typeface="Times New Roman" pitchFamily="18" charset="0"/>
              </a:rPr>
              <a:t>Кризисное финансовое состояние дополняется наличием регулярных неплатежей (просроченных ссуд банкам, просроченной задолженности поставщикам, наличием недоимок в бюджеты).</a:t>
            </a:r>
          </a:p>
          <a:p>
            <a:endParaRPr lang="ru-RU" dirty="0">
              <a:latin typeface="Times New Roman" pitchFamily="18" charset="0"/>
              <a:cs typeface="Times New Roman" pitchFamily="18" charset="0"/>
            </a:endParaRPr>
          </a:p>
        </p:txBody>
      </p:sp>
    </p:spTree>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118</TotalTime>
  <Words>3019</Words>
  <Application>Microsoft Office PowerPoint</Application>
  <PresentationFormat>Экран (4:3)</PresentationFormat>
  <Paragraphs>214</Paragraphs>
  <Slides>53</Slides>
  <Notes>0</Notes>
  <HiddenSlides>0</HiddenSlides>
  <MMClips>0</MMClips>
  <ScaleCrop>false</ScaleCrop>
  <HeadingPairs>
    <vt:vector size="6" baseType="variant">
      <vt:variant>
        <vt:lpstr>Тема</vt:lpstr>
      </vt:variant>
      <vt:variant>
        <vt:i4>1</vt:i4>
      </vt:variant>
      <vt:variant>
        <vt:lpstr>Внедренные серверы OLE</vt:lpstr>
      </vt:variant>
      <vt:variant>
        <vt:i4>2</vt:i4>
      </vt:variant>
      <vt:variant>
        <vt:lpstr>Заголовки слайдов</vt:lpstr>
      </vt:variant>
      <vt:variant>
        <vt:i4>53</vt:i4>
      </vt:variant>
    </vt:vector>
  </HeadingPairs>
  <TitlesOfParts>
    <vt:vector size="56" baseType="lpstr">
      <vt:lpstr>Тема Office</vt:lpstr>
      <vt:lpstr>Формула</vt:lpstr>
      <vt:lpstr>Microsoft Equation 3.0</vt:lpstr>
      <vt:lpstr>АНАЛИЗ ФИНАНСОВОЙ УСТОЙЧИВОСТИ И ПЛАТЕЖЕСПОСОБНОСТИ </vt:lpstr>
      <vt:lpstr>1. Анализ абсолютных показателей финансовой устойчивости</vt:lpstr>
      <vt:lpstr>Слайд 3</vt:lpstr>
      <vt:lpstr>Слайд 4</vt:lpstr>
      <vt:lpstr>Слайд 5</vt:lpstr>
      <vt:lpstr>Слайд 6</vt:lpstr>
      <vt:lpstr>Слайд 7</vt:lpstr>
      <vt:lpstr>Слайд 8</vt:lpstr>
      <vt:lpstr>Слайд 9</vt:lpstr>
      <vt:lpstr>Слайд 10</vt:lpstr>
      <vt:lpstr>2. Относительные показатели финансовой устойчивости   </vt:lpstr>
      <vt:lpstr>Слайд 12</vt:lpstr>
      <vt:lpstr>Слайд 13</vt:lpstr>
      <vt:lpstr>Слайд 14</vt:lpstr>
      <vt:lpstr>Слайд 15</vt:lpstr>
      <vt:lpstr>Слайд 16</vt:lpstr>
      <vt:lpstr>Слайд 17</vt:lpstr>
      <vt:lpstr>Слайд 18</vt:lpstr>
      <vt:lpstr>Слайд 19</vt:lpstr>
      <vt:lpstr>Слайд 20</vt:lpstr>
      <vt:lpstr>Слайд 21</vt:lpstr>
      <vt:lpstr>Слайд 22</vt:lpstr>
      <vt:lpstr>Слайд 23</vt:lpstr>
      <vt:lpstr>Слайд 24</vt:lpstr>
      <vt:lpstr>Слайд 25</vt:lpstr>
      <vt:lpstr>Слайд 26</vt:lpstr>
      <vt:lpstr>Слайд 27</vt:lpstr>
      <vt:lpstr>Слайд 28</vt:lpstr>
      <vt:lpstr>Слайд 29</vt:lpstr>
      <vt:lpstr>Слайд 30</vt:lpstr>
      <vt:lpstr>3. Анализ платежеспособности и ликвидности </vt:lpstr>
      <vt:lpstr>Слайд 32</vt:lpstr>
      <vt:lpstr>Слайд 33</vt:lpstr>
      <vt:lpstr>Слайд 34</vt:lpstr>
      <vt:lpstr>Слайд 35</vt:lpstr>
      <vt:lpstr>Слайд 36</vt:lpstr>
      <vt:lpstr>Слайд 37</vt:lpstr>
      <vt:lpstr>Слайд 38</vt:lpstr>
      <vt:lpstr>Слайд 39</vt:lpstr>
      <vt:lpstr>Слайд 40</vt:lpstr>
      <vt:lpstr>Слайд 41</vt:lpstr>
      <vt:lpstr>Слайд 42</vt:lpstr>
      <vt:lpstr>Слайд 43</vt:lpstr>
      <vt:lpstr>Слайд 44</vt:lpstr>
      <vt:lpstr>Слайд 45</vt:lpstr>
      <vt:lpstr>Слайд 46</vt:lpstr>
      <vt:lpstr>Слайд 47</vt:lpstr>
      <vt:lpstr>Слайд 48</vt:lpstr>
      <vt:lpstr>Слайд 49</vt:lpstr>
      <vt:lpstr>Слайд 50</vt:lpstr>
      <vt:lpstr>Слайд 51</vt:lpstr>
      <vt:lpstr>Слайд 52</vt:lpstr>
      <vt:lpstr>Слайд 53</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АНАЛИЗ ФИНАНСОВОЙ УСТОЙЧИВОСТИ И ПЛАТЕЖЕСПОСОБНОСТИ </dc:title>
  <dc:creator>Ирина</dc:creator>
  <cp:lastModifiedBy>Ирина</cp:lastModifiedBy>
  <cp:revision>15</cp:revision>
  <dcterms:created xsi:type="dcterms:W3CDTF">2013-04-25T07:40:54Z</dcterms:created>
  <dcterms:modified xsi:type="dcterms:W3CDTF">2014-04-15T05:56:04Z</dcterms:modified>
</cp:coreProperties>
</file>